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  <p:sldMasterId id="2147483728" r:id="rId5"/>
  </p:sldMasterIdLst>
  <p:notesMasterIdLst>
    <p:notesMasterId r:id="rId35"/>
  </p:notesMasterIdLst>
  <p:handoutMasterIdLst>
    <p:handoutMasterId r:id="rId36"/>
  </p:handoutMasterIdLst>
  <p:sldIdLst>
    <p:sldId id="292" r:id="rId6"/>
    <p:sldId id="2147483498" r:id="rId7"/>
    <p:sldId id="647" r:id="rId8"/>
    <p:sldId id="604" r:id="rId9"/>
    <p:sldId id="2147483499" r:id="rId10"/>
    <p:sldId id="2147483500" r:id="rId11"/>
    <p:sldId id="2147472184" r:id="rId12"/>
    <p:sldId id="2147483503" r:id="rId13"/>
    <p:sldId id="2147483502" r:id="rId14"/>
    <p:sldId id="2147483504" r:id="rId15"/>
    <p:sldId id="2147483505" r:id="rId16"/>
    <p:sldId id="2147483487" r:id="rId17"/>
    <p:sldId id="589" r:id="rId18"/>
    <p:sldId id="692" r:id="rId19"/>
    <p:sldId id="383" r:id="rId20"/>
    <p:sldId id="2147472186" r:id="rId21"/>
    <p:sldId id="2147483484" r:id="rId22"/>
    <p:sldId id="2147472185" r:id="rId23"/>
    <p:sldId id="2147483488" r:id="rId24"/>
    <p:sldId id="2147483489" r:id="rId25"/>
    <p:sldId id="2147481543" r:id="rId26"/>
    <p:sldId id="2147483491" r:id="rId27"/>
    <p:sldId id="2147483493" r:id="rId28"/>
    <p:sldId id="2147483494" r:id="rId29"/>
    <p:sldId id="2147483496" r:id="rId30"/>
    <p:sldId id="326" r:id="rId31"/>
    <p:sldId id="327" r:id="rId32"/>
    <p:sldId id="2147483497" r:id="rId33"/>
    <p:sldId id="293" r:id="rId34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9" autoAdjust="0"/>
  </p:normalViewPr>
  <p:slideViewPr>
    <p:cSldViewPr snapToGrid="0">
      <p:cViewPr varScale="1">
        <p:scale>
          <a:sx n="85" d="100"/>
          <a:sy n="85" d="100"/>
        </p:scale>
        <p:origin x="54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Slide: Algorithm overview</a:t>
            </a:r>
          </a:p>
          <a:p>
            <a:r>
              <a:rPr dirty="0"/>
              <a:t>• Orient the audience to the full algorithm before zooming in.</a:t>
            </a:r>
          </a:p>
          <a:p>
            <a:r>
              <a:rPr dirty="0"/>
              <a:t>• Left branch: body weight management when no relevant complications dominate.</a:t>
            </a:r>
          </a:p>
          <a:p>
            <a:r>
              <a:rPr dirty="0"/>
              <a:t>• Right branch: complication management, split into mechanical and metabolic adiposity.</a:t>
            </a:r>
          </a:p>
          <a:p>
            <a:r>
              <a:rPr dirty="0"/>
              <a:t>• Explain the evidence axis: available significant </a:t>
            </a:r>
            <a:r>
              <a:rPr lang="en-US" dirty="0"/>
              <a:t>(blue); </a:t>
            </a:r>
            <a:r>
              <a:rPr lang="en-GB" dirty="0"/>
              <a:t>available but not statistically significant (grey); </a:t>
            </a:r>
            <a:r>
              <a:rPr lang="en-US" dirty="0"/>
              <a:t>and below,</a:t>
            </a:r>
            <a:r>
              <a:rPr dirty="0"/>
              <a:t> no</a:t>
            </a:r>
            <a:r>
              <a:rPr lang="en-US" dirty="0"/>
              <a:t> relevant RCT evidence from review methodology or time window available for comparison</a:t>
            </a:r>
            <a:r>
              <a:rPr dirty="0"/>
              <a:t>.</a:t>
            </a:r>
          </a:p>
          <a:p>
            <a:r>
              <a:rPr dirty="0"/>
              <a:t>• Transition: next we build the algorithm by endpoint, starting with </a:t>
            </a:r>
            <a:r>
              <a:rPr lang="en-US" dirty="0"/>
              <a:t>the most mature and evolved evidence base – </a:t>
            </a:r>
            <a:r>
              <a:rPr dirty="0"/>
              <a:t>TBWL.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3"/>
            <a:ext cx="10464800" cy="1927225"/>
          </a:xfrm>
        </p:spPr>
        <p:txBody>
          <a:bodyPr anchor="b">
            <a:noAutofit/>
          </a:bodyPr>
          <a:lstStyle>
            <a:lvl1pPr>
              <a:defRPr sz="4050" cap="all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575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76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7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6064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2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385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837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16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5"/>
            <a:ext cx="2852928" cy="4243615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3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9766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577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209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Friday, September 18,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986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60" cy="1143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641" y="1604332"/>
            <a:ext cx="10968960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641" y="3935934"/>
            <a:ext cx="10968960" cy="219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608641" y="6247376"/>
            <a:ext cx="2837760" cy="470930"/>
          </a:xfrm>
          <a:prstGeom prst="rect">
            <a:avLst/>
          </a:prstGeom>
        </p:spPr>
        <p:txBody>
          <a:bodyPr lIns="82945" tIns="41473" rIns="82945" bIns="41473"/>
          <a:lstStyle>
            <a:lvl1pPr>
              <a:defRPr>
                <a:cs typeface="msgothic" charset="0"/>
              </a:defRPr>
            </a:lvl1pPr>
          </a:lstStyle>
          <a:p>
            <a:pPr defTabSz="311045" hangingPunct="0">
              <a:lnSpc>
                <a:spcPct val="93000"/>
              </a:lnSpc>
              <a:buClr>
                <a:srgbClr val="000000"/>
              </a:buClr>
              <a:buSzPct val="45000"/>
              <a:defRPr/>
            </a:pPr>
            <a:endParaRPr lang="en-US" sz="165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4170240" y="6247376"/>
            <a:ext cx="3863040" cy="470930"/>
          </a:xfrm>
          <a:prstGeom prst="rect">
            <a:avLst/>
          </a:prstGeom>
        </p:spPr>
        <p:txBody>
          <a:bodyPr lIns="82945" tIns="41473" rIns="82945" bIns="41473"/>
          <a:lstStyle>
            <a:lvl1pPr>
              <a:defRPr>
                <a:cs typeface="msgothic" charset="0"/>
              </a:defRPr>
            </a:lvl1pPr>
          </a:lstStyle>
          <a:p>
            <a:pPr defTabSz="311045" hangingPunct="0">
              <a:lnSpc>
                <a:spcPct val="93000"/>
              </a:lnSpc>
              <a:buClr>
                <a:srgbClr val="000000"/>
              </a:buClr>
              <a:buSzPct val="45000"/>
              <a:defRPr/>
            </a:pPr>
            <a:endParaRPr lang="en-US" sz="165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8741761" y="6247376"/>
            <a:ext cx="2837760" cy="470930"/>
          </a:xfrm>
          <a:prstGeom prst="rect">
            <a:avLst/>
          </a:prstGeom>
        </p:spPr>
        <p:txBody>
          <a:bodyPr lIns="82945" tIns="41473" rIns="82945" bIns="41473"/>
          <a:lstStyle>
            <a:lvl1pPr>
              <a:defRPr>
                <a:cs typeface="msgothic" charset="0"/>
              </a:defRPr>
            </a:lvl1pPr>
          </a:lstStyle>
          <a:p>
            <a:pPr defTabSz="311045" hangingPunct="0">
              <a:lnSpc>
                <a:spcPct val="93000"/>
              </a:lnSpc>
              <a:buClr>
                <a:srgbClr val="000000"/>
              </a:buClr>
              <a:buSzPct val="45000"/>
              <a:defRPr/>
            </a:pPr>
            <a:fld id="{CBB9ED92-9F75-6B42-9555-8601A871F6D7}" type="slidenum">
              <a:rPr lang="en-GB" sz="165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pPr defTabSz="311045" hangingPunct="0">
                <a:lnSpc>
                  <a:spcPct val="93000"/>
                </a:lnSpc>
                <a:buClr>
                  <a:srgbClr val="000000"/>
                </a:buClr>
                <a:buSzPct val="45000"/>
                <a:defRPr/>
              </a:pPr>
              <a:t>‹N›</a:t>
            </a:fld>
            <a:endParaRPr lang="en-GB" sz="1650">
              <a:solidFill>
                <a:srgbClr val="000000"/>
              </a:solidFill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5431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9725453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F237A4F-B015-0D00-439C-1CBD0B767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1515" y="180820"/>
            <a:ext cx="51547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851F7ACF-68D9-4A1C-B821-EC1890523D6E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8B0C31-743F-1C91-0E37-2644907E7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47" y="1474180"/>
            <a:ext cx="11479307" cy="455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buFontTx/>
              <a:buBlip>
                <a:blip r:embed="rId2"/>
              </a:buBlip>
              <a:defRPr>
                <a:solidFill>
                  <a:srgbClr val="294696"/>
                </a:solidFill>
              </a:defRPr>
            </a:lvl1pPr>
            <a:lvl2pPr>
              <a:defRPr>
                <a:solidFill>
                  <a:srgbClr val="294696"/>
                </a:solidFill>
              </a:defRPr>
            </a:lvl2pPr>
            <a:lvl3pPr>
              <a:defRPr>
                <a:solidFill>
                  <a:srgbClr val="294696"/>
                </a:solidFill>
              </a:defRPr>
            </a:lvl3pPr>
            <a:lvl4pPr>
              <a:defRPr>
                <a:solidFill>
                  <a:srgbClr val="294696"/>
                </a:solidFill>
              </a:defRPr>
            </a:lvl4pPr>
            <a:lvl5pPr>
              <a:defRPr>
                <a:solidFill>
                  <a:srgbClr val="29469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936793-2C07-7C73-B7C6-C1023F731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6" y="164683"/>
            <a:ext cx="10515600" cy="841156"/>
          </a:xfrm>
          <a:prstGeom prst="rect">
            <a:avLst/>
          </a:prstGeom>
        </p:spPr>
        <p:txBody>
          <a:bodyPr anchor="ctr"/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805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Friday, September 18,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33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.emf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3977" y="421341"/>
            <a:ext cx="5961528" cy="2462466"/>
          </a:xfrm>
        </p:spPr>
        <p:txBody>
          <a:bodyPr>
            <a:normAutofit/>
          </a:bodyPr>
          <a:lstStyle/>
          <a:p>
            <a:r>
              <a:rPr lang="it-IT" sz="4800" dirty="0"/>
              <a:t>FENOTIPIZZAZIONE COME GUIDA ALLA SCELTA DELLA TECNICA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1912" y="4445747"/>
            <a:ext cx="4526280" cy="1279652"/>
          </a:xfrm>
        </p:spPr>
        <p:txBody>
          <a:bodyPr>
            <a:normAutofit/>
          </a:bodyPr>
          <a:lstStyle/>
          <a:p>
            <a:r>
              <a:rPr lang="it-IT" sz="2800" b="1" dirty="0"/>
              <a:t>LUCA BUSETT0</a:t>
            </a:r>
          </a:p>
          <a:p>
            <a:r>
              <a:rPr lang="it-IT" sz="2800" dirty="0"/>
              <a:t>UNIVERSITA’ DI PADOVA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2">
            <a:extLst>
              <a:ext uri="{FF2B5EF4-FFF2-40B4-BE49-F238E27FC236}">
                <a16:creationId xmlns:a16="http://schemas.microsoft.com/office/drawing/2014/main" id="{4EAF9968-C762-4FBB-9649-E7C6F531C88C}"/>
              </a:ext>
            </a:extLst>
          </p:cNvPr>
          <p:cNvSpPr txBox="1">
            <a:spLocks/>
          </p:cNvSpPr>
          <p:nvPr/>
        </p:nvSpPr>
        <p:spPr>
          <a:xfrm>
            <a:off x="950259" y="1442114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1371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1540" indent="-10287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0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87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58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1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/>
              <a:t>Luca Busetto</a:t>
            </a:r>
            <a:endParaRPr lang="en-US" sz="20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7E5B0E0-7743-4136-BE1C-4A4F7353A788}"/>
              </a:ext>
            </a:extLst>
          </p:cNvPr>
          <p:cNvSpPr txBox="1"/>
          <p:nvPr/>
        </p:nvSpPr>
        <p:spPr>
          <a:xfrm>
            <a:off x="950259" y="2222443"/>
            <a:ext cx="528830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Full Professor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Nutrition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Department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Medicine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University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Padova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292934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Director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Cinical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Nutrition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Unit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Padova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University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Hospital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292934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Centre for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Integrated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management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Obesity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292934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Padova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University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Hospital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292934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Vice President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European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Association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for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Obesity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292934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President of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Italian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92934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Obesity Society (SIO)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4343084-0AF9-4CA7-B3C8-C825AEE6C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940" y="4050044"/>
            <a:ext cx="1146197" cy="48125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292C040-083D-477A-B151-79B4F7006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241" y="2080988"/>
            <a:ext cx="1428407" cy="634341"/>
          </a:xfrm>
          <a:prstGeom prst="rect">
            <a:avLst/>
          </a:prstGeom>
        </p:spPr>
      </p:pic>
      <p:pic>
        <p:nvPicPr>
          <p:cNvPr id="6" name="Picture 2" descr="Ospedale Civile, Padova. Italy">
            <a:extLst>
              <a:ext uri="{FF2B5EF4-FFF2-40B4-BE49-F238E27FC236}">
                <a16:creationId xmlns:a16="http://schemas.microsoft.com/office/drawing/2014/main" id="{24A8A63D-28EB-4539-81D6-19AE80A6D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383" y="2726759"/>
            <a:ext cx="523948" cy="76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C271B4D-69BC-4362-9A38-6603BFABC4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450" y="4554491"/>
            <a:ext cx="952500" cy="58102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DF8E058-B319-43E8-9B46-2A6F52F8AC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7241" y="3505200"/>
            <a:ext cx="1788459" cy="4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74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/>
          <p:cNvSpPr txBox="1">
            <a:spLocks noGrp="1"/>
          </p:cNvSpPr>
          <p:nvPr>
            <p:ph type="title"/>
          </p:nvPr>
        </p:nvSpPr>
        <p:spPr>
          <a:xfrm>
            <a:off x="609600" y="730623"/>
            <a:ext cx="10972800" cy="990600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>
                <a:solidFill>
                  <a:srgbClr val="C00000"/>
                </a:solidFill>
              </a:rPr>
              <a:t>Luca </a:t>
            </a:r>
            <a:r>
              <a:rPr lang="it-IT" sz="2000" b="1" dirty="0" err="1">
                <a:solidFill>
                  <a:srgbClr val="C00000"/>
                </a:solidFill>
              </a:rPr>
              <a:t>Busetto</a:t>
            </a:r>
            <a:r>
              <a:rPr lang="it-IT" sz="2000" b="1" dirty="0">
                <a:solidFill>
                  <a:srgbClr val="C00000"/>
                </a:solidFill>
              </a:rPr>
              <a:t> - </a:t>
            </a:r>
            <a:r>
              <a:rPr lang="it-IT" sz="2000" b="1" dirty="0" err="1">
                <a:solidFill>
                  <a:srgbClr val="C00000"/>
                </a:solidFill>
              </a:rPr>
              <a:t>Disclosures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5" name="Segnaposto contenuto 4"/>
          <p:cNvSpPr txBox="1">
            <a:spLocks noGrp="1"/>
          </p:cNvSpPr>
          <p:nvPr>
            <p:ph idx="1"/>
          </p:nvPr>
        </p:nvSpPr>
        <p:spPr>
          <a:xfrm>
            <a:off x="609600" y="1985790"/>
            <a:ext cx="92945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it-IT" b="1" dirty="0"/>
              <a:t>ADVISORY BOARD MEMBER:		-    AMGEN</a:t>
            </a:r>
          </a:p>
          <a:p>
            <a:pPr marL="0" indent="0">
              <a:buNone/>
            </a:pPr>
            <a:r>
              <a:rPr lang="it-IT" b="1" dirty="0"/>
              <a:t>                                                                 -    BOEHRINGER INGELHEIM</a:t>
            </a:r>
          </a:p>
          <a:p>
            <a:pPr marL="0" indent="0">
              <a:buNone/>
            </a:pPr>
            <a:r>
              <a:rPr lang="it-IT" b="1" dirty="0"/>
              <a:t>                                                                 -    BRUNO FARMACEUTICI</a:t>
            </a:r>
          </a:p>
          <a:p>
            <a:pPr marL="0" indent="0">
              <a:buNone/>
            </a:pPr>
            <a:r>
              <a:rPr lang="it-IT" b="1" dirty="0"/>
              <a:t>                                                                 -    ELI LILLY</a:t>
            </a:r>
          </a:p>
          <a:p>
            <a:pPr marL="0" indent="0">
              <a:buNone/>
            </a:pPr>
            <a:r>
              <a:rPr lang="it-IT" b="1" dirty="0"/>
              <a:t>                                                                 -    NOVONORDISK </a:t>
            </a:r>
            <a:r>
              <a:rPr lang="it-IT" sz="1800" b="1" dirty="0"/>
              <a:t>		  		  		                                           -    PFIZER</a:t>
            </a:r>
          </a:p>
          <a:p>
            <a:pPr marL="2743200" lvl="8" indent="0">
              <a:buNone/>
            </a:pPr>
            <a:r>
              <a:rPr lang="it-IT" sz="1800" b="1" dirty="0"/>
              <a:t>		-    RECORDATI</a:t>
            </a:r>
          </a:p>
          <a:p>
            <a:pPr marL="2743200" lvl="8" indent="0">
              <a:buNone/>
            </a:pPr>
            <a:r>
              <a:rPr lang="it-IT" sz="1800" b="1" dirty="0"/>
              <a:t>		-    REGENERON</a:t>
            </a:r>
          </a:p>
          <a:p>
            <a:pPr marL="2743200" lvl="8" indent="0">
              <a:buNone/>
            </a:pPr>
            <a:r>
              <a:rPr lang="it-IT" sz="1800" b="1" dirty="0"/>
              <a:t>                     -     ROCHE</a:t>
            </a:r>
          </a:p>
          <a:p>
            <a:pPr marL="2743200" lvl="8" indent="0">
              <a:buNone/>
            </a:pPr>
            <a:r>
              <a:rPr lang="it-IT" sz="1800" b="1" dirty="0"/>
              <a:t>		</a:t>
            </a:r>
          </a:p>
          <a:p>
            <a:pPr marL="171450" indent="-171450">
              <a:buFontTx/>
              <a:buChar char="-"/>
            </a:pPr>
            <a:r>
              <a:rPr lang="it-IT" b="1" dirty="0"/>
              <a:t>SPEAKER FEES			          -    PRONOKAL</a:t>
            </a:r>
          </a:p>
          <a:p>
            <a:pPr marL="0" indent="0">
              <a:buNone/>
            </a:pPr>
            <a:r>
              <a:rPr lang="it-IT" b="1" dirty="0"/>
              <a:t>                                                                -    RYTHM PHARMACEUTICALS</a:t>
            </a:r>
          </a:p>
        </p:txBody>
      </p:sp>
    </p:spTree>
    <p:extLst>
      <p:ext uri="{BB962C8B-B14F-4D97-AF65-F5344CB8AC3E}">
        <p14:creationId xmlns:p14="http://schemas.microsoft.com/office/powerpoint/2010/main" val="221496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19" y="575109"/>
            <a:ext cx="5029200" cy="73152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827" y="1413527"/>
            <a:ext cx="4577715" cy="515635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1636" y="5867358"/>
            <a:ext cx="3886200" cy="548640"/>
          </a:xfrm>
          <a:prstGeom prst="rect">
            <a:avLst/>
          </a:prstGeom>
        </p:spPr>
      </p:pic>
      <p:sp>
        <p:nvSpPr>
          <p:cNvPr id="7" name="Ovale 6"/>
          <p:cNvSpPr/>
          <p:nvPr/>
        </p:nvSpPr>
        <p:spPr>
          <a:xfrm>
            <a:off x="4967714" y="4469129"/>
            <a:ext cx="2295939" cy="12363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536819" y="6158781"/>
            <a:ext cx="3369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Monotype Sorts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50000"/>
              <a:buFont typeface="Monotype Sorts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Monotype Sorts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Monotype Sorts" charset="2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+mn-cs"/>
              </a:rPr>
              <a:t>Busetto L et al. Nat Med 2024;30:2395</a:t>
            </a:r>
          </a:p>
        </p:txBody>
      </p:sp>
    </p:spTree>
    <p:extLst>
      <p:ext uri="{BB962C8B-B14F-4D97-AF65-F5344CB8AC3E}">
        <p14:creationId xmlns:p14="http://schemas.microsoft.com/office/powerpoint/2010/main" val="1408037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19" y="575109"/>
            <a:ext cx="5029200" cy="731520"/>
          </a:xfrm>
          <a:prstGeom prst="rect">
            <a:avLst/>
          </a:prstGeom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536819" y="6158781"/>
            <a:ext cx="3369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Monotype Sorts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50000"/>
              <a:buFont typeface="Monotype Sorts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Monotype Sorts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Monotype Sorts" charset="2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+mn-cs"/>
              </a:rPr>
              <a:t>Busetto L et al. Nat Med 2024;30:2395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211D6A0-EBDA-459F-8A19-C0634D95A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19" y="1415374"/>
            <a:ext cx="10251584" cy="431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98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2E4EF74-503D-42DD-AA73-BEA64D7A8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931" y="2457854"/>
            <a:ext cx="6545043" cy="368808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33A7172-2C6C-4A93-B407-8371595FF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475" y="6002517"/>
            <a:ext cx="6828379" cy="66342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7864B90-4D38-42D3-9D5B-71ECBF9FA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7" y="570688"/>
            <a:ext cx="5950039" cy="188716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08C31FC-A029-4B1F-AB0C-1F8A6F4E0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886" y="570688"/>
            <a:ext cx="3447417" cy="172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47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magine 2">
            <a:extLst>
              <a:ext uri="{FF2B5EF4-FFF2-40B4-BE49-F238E27FC236}">
                <a16:creationId xmlns:a16="http://schemas.microsoft.com/office/drawing/2014/main" id="{3CF8490E-867A-4526-A623-E9B373932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856" y="692506"/>
            <a:ext cx="4857118" cy="87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7" name="Gruppo 29">
            <a:extLst>
              <a:ext uri="{FF2B5EF4-FFF2-40B4-BE49-F238E27FC236}">
                <a16:creationId xmlns:a16="http://schemas.microsoft.com/office/drawing/2014/main" id="{8BF6F78D-82D6-4CE0-B206-4C815F09D561}"/>
              </a:ext>
            </a:extLst>
          </p:cNvPr>
          <p:cNvGrpSpPr>
            <a:grpSpLocks/>
          </p:cNvGrpSpPr>
          <p:nvPr/>
        </p:nvGrpSpPr>
        <p:grpSpPr bwMode="auto">
          <a:xfrm>
            <a:off x="220634" y="1959167"/>
            <a:ext cx="11598352" cy="1901577"/>
            <a:chOff x="221203" y="1628800"/>
            <a:chExt cx="11598781" cy="1902538"/>
          </a:xfrm>
        </p:grpSpPr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29045BEB-01FB-4DC9-8DAE-7C767FC0BB42}"/>
                </a:ext>
              </a:extLst>
            </p:cNvPr>
            <p:cNvSpPr txBox="1"/>
            <p:nvPr/>
          </p:nvSpPr>
          <p:spPr>
            <a:xfrm>
              <a:off x="3000656" y="1628800"/>
              <a:ext cx="5473190" cy="37002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/>
                <a:t>INTERVENTO EDUCATIVO STRUTTURATO </a:t>
              </a:r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7BEAC420-F2BE-49DC-ACBA-03673C377B7F}"/>
                </a:ext>
              </a:extLst>
            </p:cNvPr>
            <p:cNvSpPr txBox="1"/>
            <p:nvPr/>
          </p:nvSpPr>
          <p:spPr>
            <a:xfrm>
              <a:off x="2208568" y="2079819"/>
              <a:ext cx="7273247" cy="36843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/>
                <a:t>Intervento educativo ad impronta cognitivo comportamentale</a:t>
              </a:r>
            </a:p>
          </p:txBody>
        </p:sp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0D98C35D-1509-4866-A249-A116E44BDD34}"/>
                </a:ext>
              </a:extLst>
            </p:cNvPr>
            <p:cNvCxnSpPr/>
            <p:nvPr/>
          </p:nvCxnSpPr>
          <p:spPr bwMode="auto">
            <a:xfrm>
              <a:off x="5737251" y="2492724"/>
              <a:ext cx="0" cy="287446"/>
            </a:xfrm>
            <a:prstGeom prst="line">
              <a:avLst/>
            </a:prstGeom>
            <a:solidFill>
              <a:srgbClr val="00B8FF"/>
            </a:solidFill>
            <a:ln w="412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1E731421-86DD-43B0-8D02-C8949ED16C06}"/>
                </a:ext>
              </a:extLst>
            </p:cNvPr>
            <p:cNvCxnSpPr/>
            <p:nvPr/>
          </p:nvCxnSpPr>
          <p:spPr bwMode="auto">
            <a:xfrm flipH="1">
              <a:off x="1416479" y="2823048"/>
              <a:ext cx="9108226" cy="0"/>
            </a:xfrm>
            <a:prstGeom prst="line">
              <a:avLst/>
            </a:prstGeom>
            <a:solidFill>
              <a:srgbClr val="00B8FF"/>
            </a:solidFill>
            <a:ln w="412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953A0F27-38A6-401F-B6AF-BEBB66E12209}"/>
                </a:ext>
              </a:extLst>
            </p:cNvPr>
            <p:cNvSpPr txBox="1"/>
            <p:nvPr/>
          </p:nvSpPr>
          <p:spPr>
            <a:xfrm>
              <a:off x="221203" y="3140667"/>
              <a:ext cx="3008032" cy="370027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/>
                <a:t>BMI 25-30 kg/m</a:t>
              </a:r>
              <a:r>
                <a:rPr lang="it-IT" b="1" baseline="30000" dirty="0"/>
                <a:t>2</a:t>
              </a:r>
              <a:r>
                <a:rPr lang="it-IT" b="1" dirty="0"/>
                <a:t> con ORC</a:t>
              </a:r>
              <a:endParaRPr lang="it-IT" b="1" baseline="30000" dirty="0"/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35EA242F-1ED3-40D1-B625-A9CF723B3DAE}"/>
                </a:ext>
              </a:extLst>
            </p:cNvPr>
            <p:cNvSpPr txBox="1"/>
            <p:nvPr/>
          </p:nvSpPr>
          <p:spPr>
            <a:xfrm>
              <a:off x="3770522" y="3161312"/>
              <a:ext cx="2304835" cy="37002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/>
                <a:t>BMI 30-35 kg/m</a:t>
              </a:r>
              <a:r>
                <a:rPr lang="it-IT" b="1" baseline="30000" dirty="0"/>
                <a:t>2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B36EC5D2-6508-4D10-A203-78179C42D6AE}"/>
                </a:ext>
              </a:extLst>
            </p:cNvPr>
            <p:cNvSpPr txBox="1"/>
            <p:nvPr/>
          </p:nvSpPr>
          <p:spPr>
            <a:xfrm>
              <a:off x="6616644" y="3121609"/>
              <a:ext cx="2088955" cy="368438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/>
                <a:t>BMI 35-40 kg/m</a:t>
              </a:r>
              <a:r>
                <a:rPr lang="it-IT" b="1" baseline="30000" dirty="0"/>
                <a:t>2</a:t>
              </a:r>
              <a:r>
                <a:rPr lang="it-IT" b="1" dirty="0"/>
                <a:t> </a:t>
              </a:r>
              <a:endParaRPr lang="it-IT" b="1" baseline="30000" dirty="0"/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0489564D-758C-42B2-988E-FB5F8DCD2FCA}"/>
                </a:ext>
              </a:extLst>
            </p:cNvPr>
            <p:cNvSpPr txBox="1"/>
            <p:nvPr/>
          </p:nvSpPr>
          <p:spPr>
            <a:xfrm>
              <a:off x="9443718" y="3121609"/>
              <a:ext cx="2376266" cy="368438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b="1" dirty="0"/>
                <a:t>BMI ≥ 40 kg/m</a:t>
              </a:r>
              <a:r>
                <a:rPr lang="it-IT" b="1" baseline="30000" dirty="0"/>
                <a:t>2</a:t>
              </a:r>
              <a:r>
                <a:rPr lang="it-IT" b="1" dirty="0"/>
                <a:t> </a:t>
              </a:r>
              <a:endParaRPr lang="it-IT" b="1" baseline="30000" dirty="0"/>
            </a:p>
          </p:txBody>
        </p:sp>
        <p:cxnSp>
          <p:nvCxnSpPr>
            <p:cNvPr id="25" name="Connettore diritto 24">
              <a:extLst>
                <a:ext uri="{FF2B5EF4-FFF2-40B4-BE49-F238E27FC236}">
                  <a16:creationId xmlns:a16="http://schemas.microsoft.com/office/drawing/2014/main" id="{3E971748-9065-4E79-ACAF-C98822B96AB5}"/>
                </a:ext>
              </a:extLst>
            </p:cNvPr>
            <p:cNvCxnSpPr/>
            <p:nvPr/>
          </p:nvCxnSpPr>
          <p:spPr bwMode="auto">
            <a:xfrm>
              <a:off x="1440289" y="2800814"/>
              <a:ext cx="0" cy="287446"/>
            </a:xfrm>
            <a:prstGeom prst="line">
              <a:avLst/>
            </a:prstGeom>
            <a:solidFill>
              <a:srgbClr val="00B8FF"/>
            </a:solidFill>
            <a:ln w="412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Connettore diritto 25">
              <a:extLst>
                <a:ext uri="{FF2B5EF4-FFF2-40B4-BE49-F238E27FC236}">
                  <a16:creationId xmlns:a16="http://schemas.microsoft.com/office/drawing/2014/main" id="{3947E9C9-160E-4501-A72D-94C26D25A944}"/>
                </a:ext>
              </a:extLst>
            </p:cNvPr>
            <p:cNvCxnSpPr/>
            <p:nvPr/>
          </p:nvCxnSpPr>
          <p:spPr bwMode="auto">
            <a:xfrm>
              <a:off x="4935639" y="2810343"/>
              <a:ext cx="0" cy="287446"/>
            </a:xfrm>
            <a:prstGeom prst="line">
              <a:avLst/>
            </a:prstGeom>
            <a:solidFill>
              <a:srgbClr val="00B8FF"/>
            </a:solidFill>
            <a:ln w="412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Connettore diritto 26">
              <a:extLst>
                <a:ext uri="{FF2B5EF4-FFF2-40B4-BE49-F238E27FC236}">
                  <a16:creationId xmlns:a16="http://schemas.microsoft.com/office/drawing/2014/main" id="{38555D0F-BD57-4240-AC43-A02274A83FA2}"/>
                </a:ext>
              </a:extLst>
            </p:cNvPr>
            <p:cNvCxnSpPr/>
            <p:nvPr/>
          </p:nvCxnSpPr>
          <p:spPr bwMode="auto">
            <a:xfrm>
              <a:off x="7608739" y="2813519"/>
              <a:ext cx="0" cy="289033"/>
            </a:xfrm>
            <a:prstGeom prst="line">
              <a:avLst/>
            </a:prstGeom>
            <a:solidFill>
              <a:srgbClr val="00B8FF"/>
            </a:solidFill>
            <a:ln w="412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Connettore diritto 27">
              <a:extLst>
                <a:ext uri="{FF2B5EF4-FFF2-40B4-BE49-F238E27FC236}">
                  <a16:creationId xmlns:a16="http://schemas.microsoft.com/office/drawing/2014/main" id="{3228B405-239E-47D8-A737-2D17AA7B9A32}"/>
                </a:ext>
              </a:extLst>
            </p:cNvPr>
            <p:cNvCxnSpPr/>
            <p:nvPr/>
          </p:nvCxnSpPr>
          <p:spPr bwMode="auto">
            <a:xfrm>
              <a:off x="10508831" y="2800814"/>
              <a:ext cx="0" cy="287446"/>
            </a:xfrm>
            <a:prstGeom prst="line">
              <a:avLst/>
            </a:prstGeom>
            <a:solidFill>
              <a:srgbClr val="00B8FF"/>
            </a:solidFill>
            <a:ln w="412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36868" name="Immagine 4">
            <a:extLst>
              <a:ext uri="{FF2B5EF4-FFF2-40B4-BE49-F238E27FC236}">
                <a16:creationId xmlns:a16="http://schemas.microsoft.com/office/drawing/2014/main" id="{EA0EEC23-D1FF-4AFB-BA11-22F9DEF8C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50" y="5013119"/>
            <a:ext cx="914281" cy="91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Freccia in giù 30">
            <a:extLst>
              <a:ext uri="{FF2B5EF4-FFF2-40B4-BE49-F238E27FC236}">
                <a16:creationId xmlns:a16="http://schemas.microsoft.com/office/drawing/2014/main" id="{E8FD5E88-7287-497C-B218-7F2409397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042" y="4055981"/>
            <a:ext cx="588886" cy="792059"/>
          </a:xfrm>
          <a:prstGeom prst="downArrow">
            <a:avLst>
              <a:gd name="adj1" fmla="val 50000"/>
              <a:gd name="adj2" fmla="val 49983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grpSp>
        <p:nvGrpSpPr>
          <p:cNvPr id="36870" name="Gruppo 35">
            <a:extLst>
              <a:ext uri="{FF2B5EF4-FFF2-40B4-BE49-F238E27FC236}">
                <a16:creationId xmlns:a16="http://schemas.microsoft.com/office/drawing/2014/main" id="{6C61B3B7-AD6D-4DA4-AEA3-90C0D7C82758}"/>
              </a:ext>
            </a:extLst>
          </p:cNvPr>
          <p:cNvGrpSpPr>
            <a:grpSpLocks/>
          </p:cNvGrpSpPr>
          <p:nvPr/>
        </p:nvGrpSpPr>
        <p:grpSpPr bwMode="auto">
          <a:xfrm>
            <a:off x="6752345" y="4146456"/>
            <a:ext cx="1982530" cy="1822213"/>
            <a:chOff x="3886250" y="4106106"/>
            <a:chExt cx="1983668" cy="1821470"/>
          </a:xfrm>
        </p:grpSpPr>
        <p:pic>
          <p:nvPicPr>
            <p:cNvPr id="36881" name="Immagine 3">
              <a:extLst>
                <a:ext uri="{FF2B5EF4-FFF2-40B4-BE49-F238E27FC236}">
                  <a16:creationId xmlns:a16="http://schemas.microsoft.com/office/drawing/2014/main" id="{7EB61FCF-E51A-4C42-9A44-C39613228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5518" y="5104457"/>
              <a:ext cx="914400" cy="731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82" name="Freccia in giù 32">
              <a:extLst>
                <a:ext uri="{FF2B5EF4-FFF2-40B4-BE49-F238E27FC236}">
                  <a16:creationId xmlns:a16="http://schemas.microsoft.com/office/drawing/2014/main" id="{332B9D0F-01ED-41C6-9F8C-03869C547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562" y="4106106"/>
              <a:ext cx="588694" cy="792088"/>
            </a:xfrm>
            <a:prstGeom prst="downArrow">
              <a:avLst>
                <a:gd name="adj1" fmla="val 50000"/>
                <a:gd name="adj2" fmla="val 50002"/>
              </a:avLst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/>
            </a:p>
          </p:txBody>
        </p:sp>
        <p:sp>
          <p:nvSpPr>
            <p:cNvPr id="36883" name="Freccia in giù 33">
              <a:extLst>
                <a:ext uri="{FF2B5EF4-FFF2-40B4-BE49-F238E27FC236}">
                  <a16:creationId xmlns:a16="http://schemas.microsoft.com/office/drawing/2014/main" id="{BEFCBDE6-6946-4651-8D7A-C438BAC6C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4706" y="4106106"/>
              <a:ext cx="216024" cy="742500"/>
            </a:xfrm>
            <a:prstGeom prst="downArrow">
              <a:avLst>
                <a:gd name="adj1" fmla="val 50000"/>
                <a:gd name="adj2" fmla="val 49997"/>
              </a:avLst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/>
            </a:p>
          </p:txBody>
        </p:sp>
        <p:pic>
          <p:nvPicPr>
            <p:cNvPr id="36884" name="Immagine 4">
              <a:extLst>
                <a:ext uri="{FF2B5EF4-FFF2-40B4-BE49-F238E27FC236}">
                  <a16:creationId xmlns:a16="http://schemas.microsoft.com/office/drawing/2014/main" id="{F5DF02E2-D3FF-4C78-B064-E52111D90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50" y="5013176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871" name="Gruppo 36">
            <a:extLst>
              <a:ext uri="{FF2B5EF4-FFF2-40B4-BE49-F238E27FC236}">
                <a16:creationId xmlns:a16="http://schemas.microsoft.com/office/drawing/2014/main" id="{441456A0-62B3-492E-B191-ED4AFAC63247}"/>
              </a:ext>
            </a:extLst>
          </p:cNvPr>
          <p:cNvGrpSpPr>
            <a:grpSpLocks/>
          </p:cNvGrpSpPr>
          <p:nvPr/>
        </p:nvGrpSpPr>
        <p:grpSpPr bwMode="auto">
          <a:xfrm>
            <a:off x="3988869" y="4117885"/>
            <a:ext cx="1982529" cy="1822213"/>
            <a:chOff x="3886250" y="4106106"/>
            <a:chExt cx="1983668" cy="1821470"/>
          </a:xfrm>
        </p:grpSpPr>
        <p:pic>
          <p:nvPicPr>
            <p:cNvPr id="36877" name="Immagine 3">
              <a:extLst>
                <a:ext uri="{FF2B5EF4-FFF2-40B4-BE49-F238E27FC236}">
                  <a16:creationId xmlns:a16="http://schemas.microsoft.com/office/drawing/2014/main" id="{FEF52042-DD15-40DB-B320-A2BB95329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5518" y="5104457"/>
              <a:ext cx="914400" cy="731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8" name="Freccia in giù 38">
              <a:extLst>
                <a:ext uri="{FF2B5EF4-FFF2-40B4-BE49-F238E27FC236}">
                  <a16:creationId xmlns:a16="http://schemas.microsoft.com/office/drawing/2014/main" id="{68D0F958-2A5E-438D-AD1F-DE07143DA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562" y="4106106"/>
              <a:ext cx="588694" cy="792088"/>
            </a:xfrm>
            <a:prstGeom prst="downArrow">
              <a:avLst>
                <a:gd name="adj1" fmla="val 50000"/>
                <a:gd name="adj2" fmla="val 50002"/>
              </a:avLst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/>
            </a:p>
          </p:txBody>
        </p:sp>
        <p:sp>
          <p:nvSpPr>
            <p:cNvPr id="36879" name="Freccia in giù 39">
              <a:extLst>
                <a:ext uri="{FF2B5EF4-FFF2-40B4-BE49-F238E27FC236}">
                  <a16:creationId xmlns:a16="http://schemas.microsoft.com/office/drawing/2014/main" id="{3F2120D4-8729-47E1-BE9A-B616BC184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4706" y="4106106"/>
              <a:ext cx="216024" cy="742500"/>
            </a:xfrm>
            <a:prstGeom prst="downArrow">
              <a:avLst>
                <a:gd name="adj1" fmla="val 50000"/>
                <a:gd name="adj2" fmla="val 49997"/>
              </a:avLst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/>
            </a:p>
          </p:txBody>
        </p:sp>
        <p:pic>
          <p:nvPicPr>
            <p:cNvPr id="36880" name="Immagine 4">
              <a:extLst>
                <a:ext uri="{FF2B5EF4-FFF2-40B4-BE49-F238E27FC236}">
                  <a16:creationId xmlns:a16="http://schemas.microsoft.com/office/drawing/2014/main" id="{0FBBD2B7-E6B7-497A-A0F8-840E95749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50" y="5013176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872" name="Gruppo 46">
            <a:extLst>
              <a:ext uri="{FF2B5EF4-FFF2-40B4-BE49-F238E27FC236}">
                <a16:creationId xmlns:a16="http://schemas.microsoft.com/office/drawing/2014/main" id="{40319EA2-F623-4812-B329-BBCAD5D186A8}"/>
              </a:ext>
            </a:extLst>
          </p:cNvPr>
          <p:cNvGrpSpPr>
            <a:grpSpLocks/>
          </p:cNvGrpSpPr>
          <p:nvPr/>
        </p:nvGrpSpPr>
        <p:grpSpPr bwMode="auto">
          <a:xfrm>
            <a:off x="9531697" y="4078204"/>
            <a:ext cx="1984117" cy="1869832"/>
            <a:chOff x="9552737" y="4118723"/>
            <a:chExt cx="1983668" cy="1869972"/>
          </a:xfrm>
        </p:grpSpPr>
        <p:pic>
          <p:nvPicPr>
            <p:cNvPr id="36873" name="Immagine 3">
              <a:extLst>
                <a:ext uri="{FF2B5EF4-FFF2-40B4-BE49-F238E27FC236}">
                  <a16:creationId xmlns:a16="http://schemas.microsoft.com/office/drawing/2014/main" id="{11C12DDE-4F07-440F-82FA-DC58E079A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22005" y="5165576"/>
              <a:ext cx="914400" cy="731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4" name="Freccia in giù 43">
              <a:extLst>
                <a:ext uri="{FF2B5EF4-FFF2-40B4-BE49-F238E27FC236}">
                  <a16:creationId xmlns:a16="http://schemas.microsoft.com/office/drawing/2014/main" id="{32EDF4F9-DEF3-43A1-93F3-898BF1270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80154" y="4118723"/>
              <a:ext cx="588694" cy="792088"/>
            </a:xfrm>
            <a:prstGeom prst="downArrow">
              <a:avLst>
                <a:gd name="adj1" fmla="val 50000"/>
                <a:gd name="adj2" fmla="val 50002"/>
              </a:avLst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/>
            </a:p>
          </p:txBody>
        </p:sp>
        <p:sp>
          <p:nvSpPr>
            <p:cNvPr id="36875" name="Freccia in giù 44">
              <a:extLst>
                <a:ext uri="{FF2B5EF4-FFF2-40B4-BE49-F238E27FC236}">
                  <a16:creationId xmlns:a16="http://schemas.microsoft.com/office/drawing/2014/main" id="{3B454459-04CF-47A7-8ED6-AEEF823F4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1925" y="4168311"/>
              <a:ext cx="216024" cy="742500"/>
            </a:xfrm>
            <a:prstGeom prst="downArrow">
              <a:avLst>
                <a:gd name="adj1" fmla="val 50000"/>
                <a:gd name="adj2" fmla="val 49997"/>
              </a:avLst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/>
            </a:p>
          </p:txBody>
        </p:sp>
        <p:pic>
          <p:nvPicPr>
            <p:cNvPr id="36876" name="Immagine 4">
              <a:extLst>
                <a:ext uri="{FF2B5EF4-FFF2-40B4-BE49-F238E27FC236}">
                  <a16:creationId xmlns:a16="http://schemas.microsoft.com/office/drawing/2014/main" id="{78C6A355-397A-4800-A411-4ECBBEF7A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2737" y="5074295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7464D16-6376-40AD-974E-826E7090D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40" y="595837"/>
            <a:ext cx="5100034" cy="71336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52063A-E328-4CED-B87B-12A08264F2B7}"/>
              </a:ext>
            </a:extLst>
          </p:cNvPr>
          <p:cNvSpPr txBox="1"/>
          <p:nvPr/>
        </p:nvSpPr>
        <p:spPr>
          <a:xfrm>
            <a:off x="765862" y="6196481"/>
            <a:ext cx="3808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Kraljevic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 et al. JAMA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2025;160:369.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D20660E-C527-4302-B474-828967F40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662" y="1451037"/>
            <a:ext cx="7109138" cy="514398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E0A1E39-5A85-47D6-874D-172FF7A47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176" y="1758670"/>
            <a:ext cx="2910625" cy="398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13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7464D16-6376-40AD-974E-826E7090D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40" y="595837"/>
            <a:ext cx="5100034" cy="71336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52063A-E328-4CED-B87B-12A08264F2B7}"/>
              </a:ext>
            </a:extLst>
          </p:cNvPr>
          <p:cNvSpPr txBox="1"/>
          <p:nvPr/>
        </p:nvSpPr>
        <p:spPr>
          <a:xfrm>
            <a:off x="765862" y="6196481"/>
            <a:ext cx="3808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Kraljevic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 et al. JAMA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2025;160:369.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FE0C73A-1DC4-4C80-AAAD-2E54C8740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62" y="1588436"/>
            <a:ext cx="4443212" cy="432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7464D16-6376-40AD-974E-826E7090D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40" y="595837"/>
            <a:ext cx="5100034" cy="71336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52063A-E328-4CED-B87B-12A08264F2B7}"/>
              </a:ext>
            </a:extLst>
          </p:cNvPr>
          <p:cNvSpPr txBox="1"/>
          <p:nvPr/>
        </p:nvSpPr>
        <p:spPr>
          <a:xfrm>
            <a:off x="765862" y="6196481"/>
            <a:ext cx="3808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Kraljevic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 et al. JAMA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2025;160:369.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FE0C73A-1DC4-4C80-AAAD-2E54C8740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62" y="1588436"/>
            <a:ext cx="4443212" cy="4328808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46C7CDE-B11A-4B70-B572-436755B72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750" y="595837"/>
            <a:ext cx="4343528" cy="908952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3A2BDA8-3916-4407-9F58-5AAA337BC928}"/>
              </a:ext>
            </a:extLst>
          </p:cNvPr>
          <p:cNvSpPr txBox="1"/>
          <p:nvPr/>
        </p:nvSpPr>
        <p:spPr>
          <a:xfrm>
            <a:off x="6589506" y="6222420"/>
            <a:ext cx="43492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Wolnerhanssen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BK et al. Br J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Surg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2021;108:49.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07559513-F77D-40B2-8044-1A3F23651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257" y="4009962"/>
            <a:ext cx="6465194" cy="2016868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4B988452-A482-431B-98DF-0528542548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506" y="1700379"/>
            <a:ext cx="3065172" cy="201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5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B25F3B7-D5C6-4C7E-80CA-77075E7C0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82" y="746912"/>
            <a:ext cx="4130936" cy="61414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DA76FC1-5847-4174-8BC2-38BD2903F478}"/>
              </a:ext>
            </a:extLst>
          </p:cNvPr>
          <p:cNvSpPr txBox="1"/>
          <p:nvPr/>
        </p:nvSpPr>
        <p:spPr>
          <a:xfrm>
            <a:off x="738787" y="6152972"/>
            <a:ext cx="3286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Aronne LJ et al. NEJM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2025;393:26.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20E8196-3891-494A-9106-A9325CF8E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79" y="1989661"/>
            <a:ext cx="5325035" cy="3125337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41DAB55-19F7-462B-8B38-0DB7550DC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239597"/>
            <a:ext cx="5760720" cy="237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3015E6B-4BF2-4AE6-95A0-59FB53F91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96" y="661514"/>
            <a:ext cx="8546950" cy="8120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2A60F37-44C6-46EB-9A14-62454F3C1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695" y="1308480"/>
            <a:ext cx="7446981" cy="533149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8901150-1DF1-477A-80B9-EA4784A4824F}"/>
              </a:ext>
            </a:extLst>
          </p:cNvPr>
          <p:cNvSpPr txBox="1"/>
          <p:nvPr/>
        </p:nvSpPr>
        <p:spPr>
          <a:xfrm>
            <a:off x="765862" y="6196481"/>
            <a:ext cx="4213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Sockalingam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 et al.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Obes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Pillars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2026; July 30.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545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2"/>
          <p:cNvGrpSpPr>
            <a:grpSpLocks noChangeAspect="1"/>
          </p:cNvGrpSpPr>
          <p:nvPr/>
        </p:nvGrpSpPr>
        <p:grpSpPr>
          <a:xfrm>
            <a:off x="816467" y="1548256"/>
            <a:ext cx="9541057" cy="4831176"/>
            <a:chOff x="1775521" y="1420414"/>
            <a:chExt cx="8640959" cy="4460679"/>
          </a:xfrm>
        </p:grpSpPr>
        <p:sp>
          <p:nvSpPr>
            <p:cNvPr id="6" name="Rettangolo 5"/>
            <p:cNvSpPr/>
            <p:nvPr/>
          </p:nvSpPr>
          <p:spPr>
            <a:xfrm>
              <a:off x="2783632" y="3645024"/>
              <a:ext cx="2700510" cy="166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5735960" y="2564904"/>
              <a:ext cx="2700510" cy="166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8004002" y="3645024"/>
              <a:ext cx="2412478" cy="1754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5987778" y="5249945"/>
              <a:ext cx="1620390" cy="1567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8" name="Connettore 1 7"/>
            <p:cNvCxnSpPr/>
            <p:nvPr/>
          </p:nvCxnSpPr>
          <p:spPr>
            <a:xfrm>
              <a:off x="2783632" y="1518247"/>
              <a:ext cx="0" cy="388843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CasellaDiTesto 11"/>
            <p:cNvSpPr txBox="1"/>
            <p:nvPr/>
          </p:nvSpPr>
          <p:spPr>
            <a:xfrm>
              <a:off x="1775521" y="2123564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EOSS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4" name="Connettore 1 13"/>
            <p:cNvCxnSpPr/>
            <p:nvPr/>
          </p:nvCxnSpPr>
          <p:spPr>
            <a:xfrm flipH="1">
              <a:off x="2783632" y="5406679"/>
              <a:ext cx="648072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CasellaDiTesto 14"/>
            <p:cNvSpPr txBox="1"/>
            <p:nvPr/>
          </p:nvSpPr>
          <p:spPr>
            <a:xfrm>
              <a:off x="8464068" y="5511761"/>
              <a:ext cx="8002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Years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6" name="Connettore 2 15"/>
            <p:cNvCxnSpPr/>
            <p:nvPr/>
          </p:nvCxnSpPr>
          <p:spPr>
            <a:xfrm>
              <a:off x="2894787" y="1462971"/>
              <a:ext cx="6264696" cy="3744416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7688" y="1420414"/>
              <a:ext cx="14478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751" y="2050209"/>
              <a:ext cx="1463040" cy="1379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1054" y="2705279"/>
              <a:ext cx="1447800" cy="1344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2734" y="3205556"/>
              <a:ext cx="1470660" cy="1348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8832" y="3694596"/>
              <a:ext cx="1432560" cy="135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itle 2">
            <a:extLst>
              <a:ext uri="{FF2B5EF4-FFF2-40B4-BE49-F238E27FC236}">
                <a16:creationId xmlns:a16="http://schemas.microsoft.com/office/drawing/2014/main" id="{AFCD0627-B6D1-408F-903D-7507C311F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9010" y="567913"/>
            <a:ext cx="10058400" cy="644525"/>
          </a:xfrm>
        </p:spPr>
        <p:txBody>
          <a:bodyPr/>
          <a:lstStyle/>
          <a:p>
            <a:pPr algn="ctr"/>
            <a:r>
              <a:rPr lang="en-GB" altLang="it-IT" sz="2800" b="1" dirty="0"/>
              <a:t>Targets in Obesity Management</a:t>
            </a:r>
          </a:p>
        </p:txBody>
      </p:sp>
    </p:spTree>
    <p:extLst>
      <p:ext uri="{BB962C8B-B14F-4D97-AF65-F5344CB8AC3E}">
        <p14:creationId xmlns:p14="http://schemas.microsoft.com/office/powerpoint/2010/main" val="1721820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7642146" y="3590086"/>
            <a:ext cx="2663777" cy="189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ADCEB1C1-198F-4A6B-898E-38C8366E08D0}"/>
              </a:ext>
            </a:extLst>
          </p:cNvPr>
          <p:cNvGrpSpPr/>
          <p:nvPr/>
        </p:nvGrpSpPr>
        <p:grpSpPr>
          <a:xfrm>
            <a:off x="2304459" y="1650465"/>
            <a:ext cx="7040001" cy="4317359"/>
            <a:chOff x="1877988" y="1180703"/>
            <a:chExt cx="7040001" cy="4317359"/>
          </a:xfrm>
        </p:grpSpPr>
        <p:sp>
          <p:nvSpPr>
            <p:cNvPr id="6" name="Rettangolo 5"/>
            <p:cNvSpPr/>
            <p:nvPr/>
          </p:nvSpPr>
          <p:spPr>
            <a:xfrm>
              <a:off x="1877988" y="3590086"/>
              <a:ext cx="2981813" cy="1806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5137850" y="2420253"/>
              <a:ext cx="2981813" cy="1806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5415899" y="5328309"/>
              <a:ext cx="1789180" cy="1697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6" name="Connettore 2 15"/>
            <p:cNvCxnSpPr/>
            <p:nvPr/>
          </p:nvCxnSpPr>
          <p:spPr>
            <a:xfrm>
              <a:off x="2000722" y="1226795"/>
              <a:ext cx="6917267" cy="4055421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4550" y="1180703"/>
              <a:ext cx="1598612" cy="1485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0078" y="1862808"/>
              <a:ext cx="1615440" cy="1493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2433" y="2572287"/>
              <a:ext cx="1598612" cy="1456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6996" y="3114116"/>
              <a:ext cx="1623853" cy="1460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9771" y="3643775"/>
              <a:ext cx="1581785" cy="1464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itle 2">
            <a:extLst>
              <a:ext uri="{FF2B5EF4-FFF2-40B4-BE49-F238E27FC236}">
                <a16:creationId xmlns:a16="http://schemas.microsoft.com/office/drawing/2014/main" id="{F5CAC1E3-CAF2-4EFF-8D38-6D6704D9F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9010" y="567913"/>
            <a:ext cx="10058400" cy="644525"/>
          </a:xfrm>
        </p:spPr>
        <p:txBody>
          <a:bodyPr/>
          <a:lstStyle/>
          <a:p>
            <a:pPr algn="ctr"/>
            <a:r>
              <a:rPr lang="en-GB" altLang="it-IT" sz="2800" b="1" dirty="0"/>
              <a:t>Targets in Obesity Management</a:t>
            </a:r>
          </a:p>
        </p:txBody>
      </p:sp>
      <p:sp>
        <p:nvSpPr>
          <p:cNvPr id="4" name="Freccia a sinistra 3">
            <a:extLst>
              <a:ext uri="{FF2B5EF4-FFF2-40B4-BE49-F238E27FC236}">
                <a16:creationId xmlns:a16="http://schemas.microsoft.com/office/drawing/2014/main" id="{AF745DDA-83ED-4244-BFBF-2B07737A91E9}"/>
              </a:ext>
            </a:extLst>
          </p:cNvPr>
          <p:cNvSpPr/>
          <p:nvPr/>
        </p:nvSpPr>
        <p:spPr>
          <a:xfrm rot="12608321" flipH="1" flipV="1">
            <a:off x="2427730" y="4443759"/>
            <a:ext cx="4063806" cy="545277"/>
          </a:xfrm>
          <a:prstGeom prst="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7891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18" y="712778"/>
            <a:ext cx="2853690" cy="102679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11774" y="6047074"/>
            <a:ext cx="5530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Quinto GN, Bettini S et al.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Front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Endocrinol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2023;14:1147171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936" y="1893073"/>
            <a:ext cx="877252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56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2">
            <a:extLst>
              <a:ext uri="{FF2B5EF4-FFF2-40B4-BE49-F238E27FC236}">
                <a16:creationId xmlns:a16="http://schemas.microsoft.com/office/drawing/2014/main" id="{6EE673BF-B935-4D53-A663-376B527D485E}"/>
              </a:ext>
            </a:extLst>
          </p:cNvPr>
          <p:cNvGrpSpPr/>
          <p:nvPr/>
        </p:nvGrpSpPr>
        <p:grpSpPr>
          <a:xfrm>
            <a:off x="1354219" y="1598024"/>
            <a:ext cx="8681456" cy="3661952"/>
            <a:chOff x="1647682" y="724779"/>
            <a:chExt cx="8681456" cy="3661952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E2FD68D2-AEAA-4618-980C-6B8721636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47682" y="1490880"/>
              <a:ext cx="8681456" cy="2895851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9FF82D15-50CF-4D6A-A556-D311DC0BE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7682" y="724779"/>
              <a:ext cx="8657070" cy="377985"/>
            </a:xfrm>
            <a:prstGeom prst="rect">
              <a:avLst/>
            </a:prstGeom>
          </p:spPr>
        </p:pic>
      </p:grp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127025E-7B90-4622-8B53-348484D81D11}"/>
              </a:ext>
            </a:extLst>
          </p:cNvPr>
          <p:cNvSpPr txBox="1">
            <a:spLocks/>
          </p:cNvSpPr>
          <p:nvPr/>
        </p:nvSpPr>
        <p:spPr>
          <a:xfrm>
            <a:off x="1185159" y="5405092"/>
            <a:ext cx="7020000" cy="2430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Garvey WT et al. </a:t>
            </a:r>
            <a:r>
              <a:rPr kumimoji="0" lang="en-CA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Endocr</a:t>
            </a: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CA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Pract</a:t>
            </a: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2016;22(Suppl. 3):1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Look AHEAD Research Group. Lancet Diabetes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Endocrinol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2016;4:913 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Lean ME et al. Lancet, 2018;391:541 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Benraoune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 and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Litwin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SE</a:t>
            </a: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en-CA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Curr</a:t>
            </a: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CA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Opin</a:t>
            </a: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CA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Cardiol</a:t>
            </a: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2011;26:555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A299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Sundström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J et al. Circulation, 2017;135:1577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A0F1E9B-3BBB-4200-9428-F7B39311739B}"/>
              </a:ext>
            </a:extLst>
          </p:cNvPr>
          <p:cNvSpPr txBox="1">
            <a:spLocks noChangeArrowheads="1"/>
          </p:cNvSpPr>
          <p:nvPr/>
        </p:nvSpPr>
        <p:spPr>
          <a:xfrm>
            <a:off x="799010" y="568667"/>
            <a:ext cx="10058400" cy="64452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3000" kern="1200" spc="-75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it-IT" sz="2800" b="1" i="0" u="none" strike="noStrike" kern="1200" cap="none" spc="-75" normalizeH="0" baseline="0" noProof="0" dirty="0">
                <a:ln>
                  <a:noFill/>
                </a:ln>
                <a:solidFill>
                  <a:srgbClr val="D2533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Targets in Obesity Management</a:t>
            </a:r>
          </a:p>
        </p:txBody>
      </p:sp>
    </p:spTree>
    <p:extLst>
      <p:ext uri="{BB962C8B-B14F-4D97-AF65-F5344CB8AC3E}">
        <p14:creationId xmlns:p14="http://schemas.microsoft.com/office/powerpoint/2010/main" val="2682361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1">
            <a:extLst>
              <a:ext uri="{FF2B5EF4-FFF2-40B4-BE49-F238E27FC236}">
                <a16:creationId xmlns:a16="http://schemas.microsoft.com/office/drawing/2014/main" id="{EFA9022D-D067-43C3-9575-323B0470DAD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51599" y="817123"/>
            <a:ext cx="4540320" cy="2379600"/>
          </a:xfrm>
          <a:prstGeom prst="rect">
            <a:avLst/>
          </a:prstGeom>
          <a:noFill/>
          <a:ln w="12700">
            <a:solidFill>
              <a:srgbClr val="B2B2B2"/>
            </a:solidFill>
            <a:round/>
          </a:ln>
        </p:spPr>
      </p:pic>
      <p:pic>
        <p:nvPicPr>
          <p:cNvPr id="7" name="Imagen 57">
            <a:extLst>
              <a:ext uri="{FF2B5EF4-FFF2-40B4-BE49-F238E27FC236}">
                <a16:creationId xmlns:a16="http://schemas.microsoft.com/office/drawing/2014/main" id="{847845DB-74EA-4AE5-8CCB-E9C12E77779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129390" y="2586022"/>
            <a:ext cx="4849200" cy="249696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</p:pic>
      <p:pic>
        <p:nvPicPr>
          <p:cNvPr id="8" name="Imagen 58">
            <a:extLst>
              <a:ext uri="{FF2B5EF4-FFF2-40B4-BE49-F238E27FC236}">
                <a16:creationId xmlns:a16="http://schemas.microsoft.com/office/drawing/2014/main" id="{330B6E5E-F987-4A62-87AA-B1F2F489385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850029" y="4099012"/>
            <a:ext cx="5215320" cy="2462040"/>
          </a:xfrm>
          <a:prstGeom prst="rect">
            <a:avLst/>
          </a:prstGeom>
          <a:noFill/>
          <a:ln w="0">
            <a:solidFill>
              <a:srgbClr val="B2B2B2"/>
            </a:solidFill>
          </a:ln>
        </p:spPr>
      </p:pic>
      <p:cxnSp>
        <p:nvCxnSpPr>
          <p:cNvPr id="9" name="Conector angular 1">
            <a:extLst>
              <a:ext uri="{FF2B5EF4-FFF2-40B4-BE49-F238E27FC236}">
                <a16:creationId xmlns:a16="http://schemas.microsoft.com/office/drawing/2014/main" id="{1388CCD1-0098-499E-A0C8-573F4A0116D5}"/>
              </a:ext>
            </a:extLst>
          </p:cNvPr>
          <p:cNvCxnSpPr>
            <a:stCxn id="6" idx="3"/>
            <a:endCxn id="7" idx="0"/>
          </p:cNvCxnSpPr>
          <p:nvPr/>
        </p:nvCxnSpPr>
        <p:spPr>
          <a:xfrm>
            <a:off x="4691919" y="2006923"/>
            <a:ext cx="862072" cy="579099"/>
          </a:xfrm>
          <a:prstGeom prst="bentConnector2">
            <a:avLst/>
          </a:prstGeom>
          <a:ln w="41275">
            <a:solidFill>
              <a:srgbClr val="202020"/>
            </a:solidFill>
            <a:round/>
            <a:tailEnd type="arrow" w="med" len="med"/>
          </a:ln>
        </p:spPr>
      </p:cxnSp>
      <p:cxnSp>
        <p:nvCxnSpPr>
          <p:cNvPr id="10" name="Conector angular 4">
            <a:extLst>
              <a:ext uri="{FF2B5EF4-FFF2-40B4-BE49-F238E27FC236}">
                <a16:creationId xmlns:a16="http://schemas.microsoft.com/office/drawing/2014/main" id="{680B0E7F-A62B-4C5B-B288-C0444A92C173}"/>
              </a:ext>
            </a:extLst>
          </p:cNvPr>
          <p:cNvCxnSpPr>
            <a:stCxn id="7" idx="3"/>
            <a:endCxn id="8" idx="0"/>
          </p:cNvCxnSpPr>
          <p:nvPr/>
        </p:nvCxnSpPr>
        <p:spPr>
          <a:xfrm>
            <a:off x="7978590" y="3834502"/>
            <a:ext cx="1479099" cy="264510"/>
          </a:xfrm>
          <a:prstGeom prst="bentConnector2">
            <a:avLst/>
          </a:prstGeom>
          <a:ln w="41275">
            <a:solidFill>
              <a:srgbClr val="202020"/>
            </a:solidFill>
            <a:rou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28251472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magine 2">
            <a:extLst>
              <a:ext uri="{FF2B5EF4-FFF2-40B4-BE49-F238E27FC236}">
                <a16:creationId xmlns:a16="http://schemas.microsoft.com/office/drawing/2014/main" id="{4511661B-B1E1-4008-8817-DDBDC47CB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63" y="836951"/>
            <a:ext cx="3292046" cy="73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Immagine 4">
            <a:extLst>
              <a:ext uri="{FF2B5EF4-FFF2-40B4-BE49-F238E27FC236}">
                <a16:creationId xmlns:a16="http://schemas.microsoft.com/office/drawing/2014/main" id="{1379C2D3-A978-4978-A0A0-59D2147F3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62" y="1773454"/>
            <a:ext cx="3163476" cy="31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Immagine 6">
            <a:extLst>
              <a:ext uri="{FF2B5EF4-FFF2-40B4-BE49-F238E27FC236}">
                <a16:creationId xmlns:a16="http://schemas.microsoft.com/office/drawing/2014/main" id="{C9DBC16E-1B1E-4047-A58B-6AAEAD51B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88" y="814729"/>
            <a:ext cx="7680912" cy="543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CasellaDiTesto 171">
            <a:extLst>
              <a:ext uri="{FF2B5EF4-FFF2-40B4-BE49-F238E27FC236}">
                <a16:creationId xmlns:a16="http://schemas.microsoft.com/office/drawing/2014/main" id="{16C69A01-87C7-4EB6-9E92-89C64B43F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62" y="6034179"/>
            <a:ext cx="36936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McGowan B et al.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2025;31:3229</a:t>
            </a:r>
          </a:p>
        </p:txBody>
      </p:sp>
    </p:spTree>
    <p:extLst>
      <p:ext uri="{BB962C8B-B14F-4D97-AF65-F5344CB8AC3E}">
        <p14:creationId xmlns:p14="http://schemas.microsoft.com/office/powerpoint/2010/main" val="3946545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A9ADE719-CE8B-4DC3-BF12-7765B3630E65}"/>
              </a:ext>
            </a:extLst>
          </p:cNvPr>
          <p:cNvSpPr/>
          <p:nvPr/>
        </p:nvSpPr>
        <p:spPr>
          <a:xfrm>
            <a:off x="7372651" y="803831"/>
            <a:ext cx="3164667" cy="960120"/>
          </a:xfrm>
          <a:prstGeom prst="rect">
            <a:avLst/>
          </a:prstGeom>
          <a:solidFill>
            <a:srgbClr val="E46B77"/>
          </a:solidFill>
          <a:ln w="635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Living Evidence Map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41F9CE5-5A53-48B4-ADAD-69374EB4F7B8}"/>
              </a:ext>
            </a:extLst>
          </p:cNvPr>
          <p:cNvSpPr/>
          <p:nvPr/>
        </p:nvSpPr>
        <p:spPr>
          <a:xfrm>
            <a:off x="4153995" y="803831"/>
            <a:ext cx="3218656" cy="960120"/>
          </a:xfrm>
          <a:prstGeom prst="rect">
            <a:avLst/>
          </a:prstGeom>
          <a:solidFill>
            <a:srgbClr val="6DAC9D"/>
          </a:solidFill>
          <a:ln w="635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New RCT Evidence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904213-2012-4EDC-85BA-7BEABC8736AE}"/>
              </a:ext>
            </a:extLst>
          </p:cNvPr>
          <p:cNvSpPr/>
          <p:nvPr/>
        </p:nvSpPr>
        <p:spPr>
          <a:xfrm>
            <a:off x="989328" y="803832"/>
            <a:ext cx="3164666" cy="960120"/>
          </a:xfrm>
          <a:prstGeom prst="rect">
            <a:avLst/>
          </a:prstGeom>
          <a:solidFill>
            <a:srgbClr val="294A96"/>
          </a:solidFill>
          <a:ln w="635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2025 EASO Framework</a:t>
            </a:r>
          </a:p>
        </p:txBody>
      </p:sp>
      <p:sp>
        <p:nvSpPr>
          <p:cNvPr id="5" name="Chevron 43">
            <a:extLst>
              <a:ext uri="{FF2B5EF4-FFF2-40B4-BE49-F238E27FC236}">
                <a16:creationId xmlns:a16="http://schemas.microsoft.com/office/drawing/2014/main" id="{6D0F1121-B2AC-4808-8138-E7CEE7B7CFD3}"/>
              </a:ext>
            </a:extLst>
          </p:cNvPr>
          <p:cNvSpPr/>
          <p:nvPr/>
        </p:nvSpPr>
        <p:spPr>
          <a:xfrm>
            <a:off x="7136725" y="742817"/>
            <a:ext cx="471854" cy="1075839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Chevron 44">
            <a:extLst>
              <a:ext uri="{FF2B5EF4-FFF2-40B4-BE49-F238E27FC236}">
                <a16:creationId xmlns:a16="http://schemas.microsoft.com/office/drawing/2014/main" id="{81A1B899-41AF-4323-8B4F-9F25765C417A}"/>
              </a:ext>
            </a:extLst>
          </p:cNvPr>
          <p:cNvSpPr/>
          <p:nvPr/>
        </p:nvSpPr>
        <p:spPr>
          <a:xfrm>
            <a:off x="3918067" y="742817"/>
            <a:ext cx="471854" cy="1075839"/>
          </a:xfrm>
          <a:prstGeom prst="chevron">
            <a:avLst/>
          </a:prstGeom>
          <a:solidFill>
            <a:srgbClr val="E5ED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AE8FC79F-8142-478A-8668-24E0A50CA5C9}"/>
              </a:ext>
            </a:extLst>
          </p:cNvPr>
          <p:cNvSpPr txBox="1"/>
          <p:nvPr/>
        </p:nvSpPr>
        <p:spPr>
          <a:xfrm>
            <a:off x="1123035" y="2413318"/>
            <a:ext cx="9326880" cy="2214709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2025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EASO OMM algorithm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(v1)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was designed as a pragmatic, time-stamped framework to align treatment goals with comparative RCT evidence.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Since V1, 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additional RCTs have emerged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 especially for 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body weight outcomes and histological liver outcomes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in MASH/MASLD.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update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v2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)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preserves the original methodology and modifies the algorithm only where 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new evidence meaningfully supports greater precision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and guidance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72BDBC88-4649-46E6-971B-790FF96B836A}"/>
              </a:ext>
            </a:extLst>
          </p:cNvPr>
          <p:cNvSpPr/>
          <p:nvPr/>
        </p:nvSpPr>
        <p:spPr>
          <a:xfrm>
            <a:off x="1123035" y="5282485"/>
            <a:ext cx="9547990" cy="738892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rgbClr val="2A4A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94A9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Updated framework aligns latest comparative RCT evidence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94A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personalised treatment goals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94A9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across key obesity-related outcomes and complications.</a:t>
            </a:r>
            <a:endParaRPr kumimoji="0" sz="2200" b="1" i="0" u="none" strike="noStrike" kern="1200" cap="none" spc="0" normalizeH="0" baseline="0" noProof="0" dirty="0">
              <a:ln>
                <a:noFill/>
              </a:ln>
              <a:solidFill>
                <a:srgbClr val="294A96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119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>
            <a:extLst>
              <a:ext uri="{FF2B5EF4-FFF2-40B4-BE49-F238E27FC236}">
                <a16:creationId xmlns:a16="http://schemas.microsoft.com/office/drawing/2014/main" id="{080E68A5-4B44-4E40-99BE-14EA2CF90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455" y="668561"/>
            <a:ext cx="9105089" cy="531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47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414995-41D4-3622-ECB6-FE92E38F29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5415" y="661533"/>
            <a:ext cx="10682455" cy="56016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190493" y="546117"/>
            <a:ext cx="2357377" cy="230832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3419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Updated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23419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2026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3419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EASO OMM algorithm: overview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C6A1365-96E8-4987-A8B9-4DAF6444CD66}"/>
              </a:ext>
            </a:extLst>
          </p:cNvPr>
          <p:cNvSpPr/>
          <p:nvPr/>
        </p:nvSpPr>
        <p:spPr>
          <a:xfrm>
            <a:off x="8539843" y="4468145"/>
            <a:ext cx="3039836" cy="297517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CasellaDiTesto 171">
            <a:extLst>
              <a:ext uri="{FF2B5EF4-FFF2-40B4-BE49-F238E27FC236}">
                <a16:creationId xmlns:a16="http://schemas.microsoft.com/office/drawing/2014/main" id="{BF30F06E-254D-4DB0-A237-E5E6C9E6B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57" y="6407133"/>
            <a:ext cx="37780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Ciudin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et al.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2026;32:1962-1966.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FAD980A4-75CE-4FFF-B1BE-B7C6F62007FC}"/>
              </a:ext>
            </a:extLst>
          </p:cNvPr>
          <p:cNvSpPr txBox="1"/>
          <p:nvPr/>
        </p:nvSpPr>
        <p:spPr>
          <a:xfrm>
            <a:off x="832451" y="687366"/>
            <a:ext cx="4210192" cy="477054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1" i="0" u="none" strike="noStrike" kern="1200" cap="none" spc="0" normalizeH="0" baseline="0" noProof="0" dirty="0">
                <a:ln>
                  <a:noFill/>
                </a:ln>
                <a:solidFill>
                  <a:srgbClr val="243F8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Evidence base for Algorithm v2</a:t>
            </a:r>
          </a:p>
        </p:txBody>
      </p:sp>
      <p:sp>
        <p:nvSpPr>
          <p:cNvPr id="3" name="CasellaDiTesto 171">
            <a:extLst>
              <a:ext uri="{FF2B5EF4-FFF2-40B4-BE49-F238E27FC236}">
                <a16:creationId xmlns:a16="http://schemas.microsoft.com/office/drawing/2014/main" id="{40796759-8242-42F0-9861-07ABF6CC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57" y="6178295"/>
            <a:ext cx="37780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Ciudin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et al.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2026;32:1962-1966.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0CF677BF-7215-4CAD-8CFF-B63AFDA52A89}"/>
              </a:ext>
            </a:extLst>
          </p:cNvPr>
          <p:cNvSpPr/>
          <p:nvPr/>
        </p:nvSpPr>
        <p:spPr>
          <a:xfrm>
            <a:off x="1254232" y="1367914"/>
            <a:ext cx="2057400" cy="1097280"/>
          </a:xfrm>
          <a:prstGeom prst="roundRect">
            <a:avLst/>
          </a:prstGeom>
          <a:solidFill>
            <a:srgbClr val="294A96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RCTs analysed</a:t>
            </a:r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054C18E8-F7CA-4EE1-B821-088D7180A3CD}"/>
              </a:ext>
            </a:extLst>
          </p:cNvPr>
          <p:cNvSpPr/>
          <p:nvPr/>
        </p:nvSpPr>
        <p:spPr>
          <a:xfrm>
            <a:off x="3479350" y="1367914"/>
            <a:ext cx="2057400" cy="1097280"/>
          </a:xfrm>
          <a:prstGeom prst="roundRect">
            <a:avLst/>
          </a:prstGeom>
          <a:solidFill>
            <a:srgbClr val="294A96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comparisons</a:t>
            </a:r>
          </a:p>
        </p:txBody>
      </p:sp>
      <p:sp>
        <p:nvSpPr>
          <p:cNvPr id="6" name="Rounded Rectangle 9">
            <a:extLst>
              <a:ext uri="{FF2B5EF4-FFF2-40B4-BE49-F238E27FC236}">
                <a16:creationId xmlns:a16="http://schemas.microsoft.com/office/drawing/2014/main" id="{6AB195F2-9840-4FC2-9CAB-8B620520805A}"/>
              </a:ext>
            </a:extLst>
          </p:cNvPr>
          <p:cNvSpPr/>
          <p:nvPr/>
        </p:nvSpPr>
        <p:spPr>
          <a:xfrm>
            <a:off x="5765350" y="1367914"/>
            <a:ext cx="2057400" cy="1097280"/>
          </a:xfrm>
          <a:prstGeom prst="roundRect">
            <a:avLst/>
          </a:prstGeom>
          <a:solidFill>
            <a:srgbClr val="294A96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63,909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participants</a:t>
            </a: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D636535D-F9FF-40A5-A085-3325A197E4EB}"/>
              </a:ext>
            </a:extLst>
          </p:cNvPr>
          <p:cNvSpPr/>
          <p:nvPr/>
        </p:nvSpPr>
        <p:spPr>
          <a:xfrm>
            <a:off x="8051350" y="1358949"/>
            <a:ext cx="2514600" cy="1097280"/>
          </a:xfrm>
          <a:prstGeom prst="roundRect">
            <a:avLst/>
          </a:prstGeom>
          <a:solidFill>
            <a:srgbClr val="294A96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 + 8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new primary + linked reports</a:t>
            </a:r>
          </a:p>
        </p:txBody>
      </p:sp>
      <p:sp>
        <p:nvSpPr>
          <p:cNvPr id="8" name="Rounded Rectangle 11">
            <a:extLst>
              <a:ext uri="{FF2B5EF4-FFF2-40B4-BE49-F238E27FC236}">
                <a16:creationId xmlns:a16="http://schemas.microsoft.com/office/drawing/2014/main" id="{581919BB-A689-457A-8ADE-F773F2558D03}"/>
              </a:ext>
            </a:extLst>
          </p:cNvPr>
          <p:cNvSpPr/>
          <p:nvPr/>
        </p:nvSpPr>
        <p:spPr>
          <a:xfrm>
            <a:off x="1254232" y="2692266"/>
            <a:ext cx="4602558" cy="621792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15875">
            <a:solidFill>
              <a:srgbClr val="294A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94A9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Study rules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D55B3D04-7976-4C63-8BF3-A775ACF760B4}"/>
              </a:ext>
            </a:extLst>
          </p:cNvPr>
          <p:cNvSpPr txBox="1"/>
          <p:nvPr/>
        </p:nvSpPr>
        <p:spPr>
          <a:xfrm>
            <a:off x="1254232" y="3460451"/>
            <a:ext cx="4602558" cy="128342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itchFamily="2" charset="2"/>
              <a:buChar char="ü"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Adults with obesity or overweight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itchFamily="2" charset="2"/>
              <a:buChar char="ü"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Treatment duration at least 48 weeks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itchFamily="2" charset="2"/>
              <a:buChar char="ü"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Placebo- or active-controlled RCTs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Wingdings" pitchFamily="2" charset="2"/>
              <a:buChar char="ü"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EMA-approved OMMs available in at least one EASO member country</a:t>
            </a:r>
          </a:p>
        </p:txBody>
      </p:sp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5506948-527F-4DBE-AFEB-06CE1A76FE15}"/>
              </a:ext>
            </a:extLst>
          </p:cNvPr>
          <p:cNvSpPr/>
          <p:nvPr/>
        </p:nvSpPr>
        <p:spPr>
          <a:xfrm>
            <a:off x="6176830" y="2683211"/>
            <a:ext cx="4389120" cy="621792"/>
          </a:xfrm>
          <a:prstGeom prst="roundRect">
            <a:avLst/>
          </a:prstGeom>
          <a:solidFill>
            <a:srgbClr val="E8FBF8"/>
          </a:solidFill>
          <a:ln w="15875">
            <a:solidFill>
              <a:srgbClr val="65A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65A29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OMM nodes and doses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CA38CC7A-CB73-482C-868A-536C00903D83}"/>
              </a:ext>
            </a:extLst>
          </p:cNvPr>
          <p:cNvSpPr txBox="1"/>
          <p:nvPr/>
        </p:nvSpPr>
        <p:spPr>
          <a:xfrm>
            <a:off x="6176830" y="3460451"/>
            <a:ext cx="4389120" cy="1622495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Orlistat 360 mg</a:t>
            </a:r>
            <a:endParaRPr kumimoji="0" lang="ca-ES" sz="1370" b="1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Naltrexone/bupropion 32/360 mg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Liraglutide 3.0 mg</a:t>
            </a:r>
            <a:endParaRPr kumimoji="0" lang="en-US" sz="1370" b="1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lang="en-US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Semaglutide</a:t>
            </a: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2.4 mg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Phentermine/topiramate 15/92 mg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370">
                <a:solidFill>
                  <a:srgbClr val="2D2D2D"/>
                </a:solidFill>
                <a:latin typeface="Aptos"/>
              </a:defRPr>
            </a:pPr>
            <a:r>
              <a:rPr kumimoji="0" sz="137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Tirzepatide 10-15 mg</a:t>
            </a:r>
          </a:p>
        </p:txBody>
      </p:sp>
      <p:sp>
        <p:nvSpPr>
          <p:cNvPr id="12" name="Rounded Rectangle 15">
            <a:extLst>
              <a:ext uri="{FF2B5EF4-FFF2-40B4-BE49-F238E27FC236}">
                <a16:creationId xmlns:a16="http://schemas.microsoft.com/office/drawing/2014/main" id="{C2BD312D-BBD2-46DA-8F6F-CD9CD45CFEED}"/>
              </a:ext>
            </a:extLst>
          </p:cNvPr>
          <p:cNvSpPr/>
          <p:nvPr/>
        </p:nvSpPr>
        <p:spPr>
          <a:xfrm>
            <a:off x="1335969" y="5236935"/>
            <a:ext cx="9311718" cy="716405"/>
          </a:xfrm>
          <a:prstGeom prst="roundRect">
            <a:avLst/>
          </a:prstGeom>
          <a:solidFill>
            <a:srgbClr val="FFE8EB"/>
          </a:solidFill>
          <a:ln w="15875">
            <a:solidFill>
              <a:srgbClr val="E46B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E46B7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Validated search cut-off for this update: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46B7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End of 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E46B7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2025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46B7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46B7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(date of review searches 21/11/25 – however, post-hoc no new trials meeting inclusion criterion)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E46B77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029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495A8572-AFFC-44C8-8505-D6ACAD06B1DD}"/>
              </a:ext>
            </a:extLst>
          </p:cNvPr>
          <p:cNvSpPr txBox="1"/>
          <p:nvPr/>
        </p:nvSpPr>
        <p:spPr>
          <a:xfrm>
            <a:off x="832451" y="548470"/>
            <a:ext cx="4210192" cy="477054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1" i="0" u="none" strike="noStrike" kern="1200" cap="none" spc="0" normalizeH="0" baseline="0" noProof="0" dirty="0">
                <a:ln>
                  <a:noFill/>
                </a:ln>
                <a:solidFill>
                  <a:srgbClr val="243F8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Evidence base for Algorithm v2</a:t>
            </a:r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16DD74A2-2F55-472A-91EE-FC9A56344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037" y="1050395"/>
            <a:ext cx="8291279" cy="3917629"/>
          </a:xfrm>
          <a:prstGeom prst="rect">
            <a:avLst/>
          </a:prstGeom>
        </p:spPr>
      </p:pic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86155E77-C45D-422E-99A5-1C012877CB4B}"/>
              </a:ext>
            </a:extLst>
          </p:cNvPr>
          <p:cNvSpPr>
            <a:spLocks noChangeAspect="1"/>
          </p:cNvSpPr>
          <p:nvPr/>
        </p:nvSpPr>
        <p:spPr>
          <a:xfrm>
            <a:off x="1328807" y="4480926"/>
            <a:ext cx="8903214" cy="1664615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234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bIns="54864" rtlCol="0" anchor="ctr"/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50">
                <a:solidFill>
                  <a:srgbClr val="2D2D2D"/>
                </a:solidFill>
                <a:latin typeface="Aptos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Primary and secondary endpoints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percentage total body weight loss at trial endpoint.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50">
                <a:solidFill>
                  <a:srgbClr val="2D2D2D"/>
                </a:solidFill>
                <a:latin typeface="Aptos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Complication-specific primary endpoints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OSAS remission, KOA improvement, normoglycaemia restoration, diabetes remission, MACE, HF hospitalisation, MASH resolution and fibrosis improvement.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50">
                <a:solidFill>
                  <a:srgbClr val="2D2D2D"/>
                </a:solidFill>
                <a:latin typeface="Aptos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NMA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used when at least 10 RCTs contributed to a connected network; otherwise pairwise meta-analysis or descriptive reporting.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F259A9F-20D1-4151-9C61-2A58C2194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32" y="6309530"/>
            <a:ext cx="3798137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54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C270DBD0-4EFA-4924-8FE5-3AEB0B2CE9D3}"/>
              </a:ext>
            </a:extLst>
          </p:cNvPr>
          <p:cNvSpPr txBox="1"/>
          <p:nvPr/>
        </p:nvSpPr>
        <p:spPr>
          <a:xfrm>
            <a:off x="1343479" y="607140"/>
            <a:ext cx="4799006" cy="477054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1" i="0" u="none" strike="noStrike" kern="1200" cap="none" spc="0" normalizeH="0" baseline="0" noProof="0" dirty="0">
                <a:ln>
                  <a:noFill/>
                </a:ln>
                <a:solidFill>
                  <a:srgbClr val="243F8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How to read the updated algorithm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2A132DC0-9C0A-48E1-B4FC-FBB72BBEE442}"/>
              </a:ext>
            </a:extLst>
          </p:cNvPr>
          <p:cNvSpPr/>
          <p:nvPr/>
        </p:nvSpPr>
        <p:spPr>
          <a:xfrm>
            <a:off x="2064587" y="1665315"/>
            <a:ext cx="2651760" cy="713232"/>
          </a:xfrm>
          <a:prstGeom prst="roundRect">
            <a:avLst/>
          </a:prstGeom>
          <a:solidFill>
            <a:srgbClr val="294A96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Start with the person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CEB28EAE-202F-4EA0-880E-B2881DB285E0}"/>
              </a:ext>
            </a:extLst>
          </p:cNvPr>
          <p:cNvSpPr/>
          <p:nvPr/>
        </p:nvSpPr>
        <p:spPr>
          <a:xfrm>
            <a:off x="5079492" y="1665315"/>
            <a:ext cx="2743200" cy="713232"/>
          </a:xfrm>
          <a:prstGeom prst="roundRect">
            <a:avLst/>
          </a:prstGeom>
          <a:solidFill>
            <a:srgbClr val="6DAC9D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Identify the goal</a:t>
            </a:r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3C9B5707-0A5E-4B54-A40C-1294B2D8B08F}"/>
              </a:ext>
            </a:extLst>
          </p:cNvPr>
          <p:cNvSpPr/>
          <p:nvPr/>
        </p:nvSpPr>
        <p:spPr>
          <a:xfrm>
            <a:off x="8185837" y="1665315"/>
            <a:ext cx="2834640" cy="713232"/>
          </a:xfrm>
          <a:prstGeom prst="roundRect">
            <a:avLst/>
          </a:prstGeom>
          <a:solidFill>
            <a:srgbClr val="E46B77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Apply judgement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89F24C78-79B5-4836-BDFF-12EB13B92450}"/>
              </a:ext>
            </a:extLst>
          </p:cNvPr>
          <p:cNvSpPr txBox="1"/>
          <p:nvPr/>
        </p:nvSpPr>
        <p:spPr>
          <a:xfrm>
            <a:off x="2064587" y="2671155"/>
            <a:ext cx="2651760" cy="1824602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 relevant complications: body weight management pathway.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Complications present: match treatment evidence to dominant complication and outcome.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16DB8210-0D52-478F-95A7-CA2B2BE1D03F}"/>
              </a:ext>
            </a:extLst>
          </p:cNvPr>
          <p:cNvSpPr txBox="1"/>
          <p:nvPr/>
        </p:nvSpPr>
        <p:spPr>
          <a:xfrm>
            <a:off x="5079492" y="2671156"/>
            <a:ext cx="2743200" cy="133216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Mechanical adiposity: OSAS and KOA.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Metabolic adiposity: prediabetes, T2D, CVD/HF and MASLD.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68D05F7B-24BF-400B-9748-3B35154797FC}"/>
              </a:ext>
            </a:extLst>
          </p:cNvPr>
          <p:cNvSpPr txBox="1"/>
          <p:nvPr/>
        </p:nvSpPr>
        <p:spPr>
          <a:xfrm>
            <a:off x="8185837" y="2671155"/>
            <a:ext cx="2834640" cy="2134943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Blue nodes: statistically significant effect vs control.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Grey nodes: no significant effect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(below line,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relevant OMM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RCT meeting criteria)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 sz="1350">
                <a:solidFill>
                  <a:srgbClr val="2D2D2D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Same line: no implied hierarchy.</a:t>
            </a:r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4D408301-95C1-4250-AF55-403B6F7BE221}"/>
              </a:ext>
            </a:extLst>
          </p:cNvPr>
          <p:cNvSpPr/>
          <p:nvPr/>
        </p:nvSpPr>
        <p:spPr>
          <a:xfrm>
            <a:off x="1618055" y="4846098"/>
            <a:ext cx="8955890" cy="814648"/>
          </a:xfrm>
          <a:prstGeom prst="roundRect">
            <a:avLst/>
          </a:prstGeom>
          <a:solidFill>
            <a:srgbClr val="DCE8F7"/>
          </a:solidFill>
          <a:ln w="12700">
            <a:solidFill>
              <a:srgbClr val="243F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94A9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visual order is domain-specific efficacy for stated endpoints - not a prescribing sequence and not an overall ranking of medicines.</a:t>
            </a:r>
          </a:p>
        </p:txBody>
      </p:sp>
      <p:sp>
        <p:nvSpPr>
          <p:cNvPr id="10" name="Google Shape;4773;p77">
            <a:extLst>
              <a:ext uri="{FF2B5EF4-FFF2-40B4-BE49-F238E27FC236}">
                <a16:creationId xmlns:a16="http://schemas.microsoft.com/office/drawing/2014/main" id="{C738FAEE-4716-46EE-8773-18CA961C22EB}"/>
              </a:ext>
            </a:extLst>
          </p:cNvPr>
          <p:cNvSpPr/>
          <p:nvPr/>
        </p:nvSpPr>
        <p:spPr>
          <a:xfrm>
            <a:off x="3158894" y="1230606"/>
            <a:ext cx="483157" cy="483158"/>
          </a:xfrm>
          <a:prstGeom prst="ellipse">
            <a:avLst/>
          </a:prstGeom>
          <a:solidFill>
            <a:srgbClr val="294A96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1D071F21-7DB2-4C9F-BBB2-23E32F6680B7}"/>
              </a:ext>
            </a:extLst>
          </p:cNvPr>
          <p:cNvSpPr/>
          <p:nvPr/>
        </p:nvSpPr>
        <p:spPr>
          <a:xfrm>
            <a:off x="3187203" y="1276326"/>
            <a:ext cx="426536" cy="423813"/>
          </a:xfrm>
          <a:prstGeom prst="ellipse">
            <a:avLst/>
          </a:prstGeom>
          <a:solidFill>
            <a:srgbClr val="294A96"/>
          </a:solidFill>
          <a:ln w="25400">
            <a:noFill/>
          </a:ln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Google Shape;4773;p77">
            <a:extLst>
              <a:ext uri="{FF2B5EF4-FFF2-40B4-BE49-F238E27FC236}">
                <a16:creationId xmlns:a16="http://schemas.microsoft.com/office/drawing/2014/main" id="{39CAF4A0-DA6D-4CB8-9E7A-DDCD6CF44752}"/>
              </a:ext>
            </a:extLst>
          </p:cNvPr>
          <p:cNvSpPr/>
          <p:nvPr/>
        </p:nvSpPr>
        <p:spPr>
          <a:xfrm>
            <a:off x="6209514" y="1336744"/>
            <a:ext cx="483157" cy="483158"/>
          </a:xfrm>
          <a:prstGeom prst="ellipse">
            <a:avLst/>
          </a:prstGeom>
          <a:solidFill>
            <a:srgbClr val="6DAC9D"/>
          </a:solidFill>
          <a:ln w="25400">
            <a:solidFill>
              <a:srgbClr val="E5EDF5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6B6A7FE8-DE39-4BF3-8FF0-0598EEEB0CBE}"/>
              </a:ext>
            </a:extLst>
          </p:cNvPr>
          <p:cNvSpPr/>
          <p:nvPr/>
        </p:nvSpPr>
        <p:spPr>
          <a:xfrm>
            <a:off x="6237823" y="1371294"/>
            <a:ext cx="426536" cy="423813"/>
          </a:xfrm>
          <a:prstGeom prst="ellipse">
            <a:avLst/>
          </a:prstGeom>
          <a:solidFill>
            <a:srgbClr val="6DAC9D"/>
          </a:solidFill>
          <a:ln w="25400">
            <a:noFill/>
          </a:ln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Google Shape;4773;p77">
            <a:extLst>
              <a:ext uri="{FF2B5EF4-FFF2-40B4-BE49-F238E27FC236}">
                <a16:creationId xmlns:a16="http://schemas.microsoft.com/office/drawing/2014/main" id="{9166C5B0-149C-4A18-A016-105D755CA284}"/>
              </a:ext>
            </a:extLst>
          </p:cNvPr>
          <p:cNvSpPr/>
          <p:nvPr/>
        </p:nvSpPr>
        <p:spPr>
          <a:xfrm>
            <a:off x="9361579" y="1336744"/>
            <a:ext cx="483157" cy="483158"/>
          </a:xfrm>
          <a:prstGeom prst="ellipse">
            <a:avLst/>
          </a:prstGeom>
          <a:solidFill>
            <a:srgbClr val="E46B77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D57541E7-D64E-4C2C-AB23-9B7BF0A17E35}"/>
              </a:ext>
            </a:extLst>
          </p:cNvPr>
          <p:cNvSpPr/>
          <p:nvPr/>
        </p:nvSpPr>
        <p:spPr>
          <a:xfrm>
            <a:off x="9389888" y="1371294"/>
            <a:ext cx="426536" cy="423813"/>
          </a:xfrm>
          <a:prstGeom prst="ellipse">
            <a:avLst/>
          </a:prstGeom>
          <a:solidFill>
            <a:srgbClr val="E46B77"/>
          </a:solidFill>
          <a:ln w="25400">
            <a:noFill/>
          </a:ln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CasellaDiTesto 171">
            <a:extLst>
              <a:ext uri="{FF2B5EF4-FFF2-40B4-BE49-F238E27FC236}">
                <a16:creationId xmlns:a16="http://schemas.microsoft.com/office/drawing/2014/main" id="{C1C334D2-8D45-4689-B959-C873BD422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57" y="6178295"/>
            <a:ext cx="37780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Ciudin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et al.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2026;32:1962-1966.</a:t>
            </a:r>
          </a:p>
        </p:txBody>
      </p:sp>
    </p:spTree>
    <p:extLst>
      <p:ext uri="{BB962C8B-B14F-4D97-AF65-F5344CB8AC3E}">
        <p14:creationId xmlns:p14="http://schemas.microsoft.com/office/powerpoint/2010/main" val="28386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0A13B2F6-A3A7-4A61-9703-CC6DEE1C402C}"/>
              </a:ext>
            </a:extLst>
          </p:cNvPr>
          <p:cNvSpPr/>
          <p:nvPr/>
        </p:nvSpPr>
        <p:spPr>
          <a:xfrm>
            <a:off x="7438222" y="1796813"/>
            <a:ext cx="2971800" cy="866436"/>
          </a:xfrm>
          <a:prstGeom prst="rect">
            <a:avLst/>
          </a:prstGeom>
          <a:solidFill>
            <a:srgbClr val="FFE8EB"/>
          </a:solidFill>
          <a:ln w="15875">
            <a:solidFill>
              <a:srgbClr val="E46B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7414530-BB4C-4A2A-9A2B-6E112509A2BE}"/>
              </a:ext>
            </a:extLst>
          </p:cNvPr>
          <p:cNvSpPr/>
          <p:nvPr/>
        </p:nvSpPr>
        <p:spPr>
          <a:xfrm>
            <a:off x="1220304" y="1796813"/>
            <a:ext cx="2971800" cy="86643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5875">
            <a:solidFill>
              <a:srgbClr val="294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F87468B-A5E2-48DD-AD20-E79C04A51439}"/>
              </a:ext>
            </a:extLst>
          </p:cNvPr>
          <p:cNvSpPr txBox="1"/>
          <p:nvPr/>
        </p:nvSpPr>
        <p:spPr>
          <a:xfrm>
            <a:off x="945688" y="591115"/>
            <a:ext cx="6786345" cy="477054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00" b="1" i="0" u="none" strike="noStrike" kern="1200" cap="none" spc="0" normalizeH="0" baseline="0" noProof="0" dirty="0">
                <a:ln>
                  <a:noFill/>
                </a:ln>
                <a:solidFill>
                  <a:srgbClr val="243F8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Clinical use: evidence map for person-</a:t>
            </a:r>
            <a:r>
              <a:rPr kumimoji="0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243F8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centred</a:t>
            </a:r>
            <a:r>
              <a:rPr kumimoji="0" sz="2500" b="1" i="0" u="none" strike="noStrike" kern="1200" cap="none" spc="0" normalizeH="0" baseline="0" noProof="0" dirty="0">
                <a:ln>
                  <a:noFill/>
                </a:ln>
                <a:solidFill>
                  <a:srgbClr val="243F8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care</a:t>
            </a:r>
          </a:p>
        </p:txBody>
      </p:sp>
      <p:sp>
        <p:nvSpPr>
          <p:cNvPr id="5" name="Round Same-side Corner of Rectangle 6">
            <a:extLst>
              <a:ext uri="{FF2B5EF4-FFF2-40B4-BE49-F238E27FC236}">
                <a16:creationId xmlns:a16="http://schemas.microsoft.com/office/drawing/2014/main" id="{519FEB20-E570-4F2D-A746-D3DE82B13961}"/>
              </a:ext>
            </a:extLst>
          </p:cNvPr>
          <p:cNvSpPr/>
          <p:nvPr/>
        </p:nvSpPr>
        <p:spPr>
          <a:xfrm>
            <a:off x="1220304" y="1248173"/>
            <a:ext cx="2971800" cy="548640"/>
          </a:xfrm>
          <a:prstGeom prst="round2SameRect">
            <a:avLst/>
          </a:prstGeom>
          <a:solidFill>
            <a:srgbClr val="294A96"/>
          </a:solidFill>
          <a:ln w="15875">
            <a:solidFill>
              <a:srgbClr val="294A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Treatment goal</a:t>
            </a:r>
          </a:p>
        </p:txBody>
      </p:sp>
      <p:sp>
        <p:nvSpPr>
          <p:cNvPr id="6" name="Round Same-side Corner of Rectangle 7">
            <a:extLst>
              <a:ext uri="{FF2B5EF4-FFF2-40B4-BE49-F238E27FC236}">
                <a16:creationId xmlns:a16="http://schemas.microsoft.com/office/drawing/2014/main" id="{4EAFBB41-869C-4A6F-9EAB-056782BA831D}"/>
              </a:ext>
            </a:extLst>
          </p:cNvPr>
          <p:cNvSpPr/>
          <p:nvPr/>
        </p:nvSpPr>
        <p:spPr>
          <a:xfrm>
            <a:off x="4329264" y="1248173"/>
            <a:ext cx="2971800" cy="548640"/>
          </a:xfrm>
          <a:prstGeom prst="round2SameRect">
            <a:avLst/>
          </a:prstGeom>
          <a:solidFill>
            <a:srgbClr val="6DAC9D"/>
          </a:solidFill>
          <a:ln w="15875">
            <a:solidFill>
              <a:srgbClr val="6DAC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Evidence maturity</a:t>
            </a:r>
          </a:p>
        </p:txBody>
      </p:sp>
      <p:sp>
        <p:nvSpPr>
          <p:cNvPr id="7" name="Round Same-side Corner of Rectangle 8">
            <a:extLst>
              <a:ext uri="{FF2B5EF4-FFF2-40B4-BE49-F238E27FC236}">
                <a16:creationId xmlns:a16="http://schemas.microsoft.com/office/drawing/2014/main" id="{021EE792-D879-488D-8430-28FBBF7B7941}"/>
              </a:ext>
            </a:extLst>
          </p:cNvPr>
          <p:cNvSpPr/>
          <p:nvPr/>
        </p:nvSpPr>
        <p:spPr>
          <a:xfrm>
            <a:off x="7438223" y="1248173"/>
            <a:ext cx="2971800" cy="548640"/>
          </a:xfrm>
          <a:prstGeom prst="round2SameRect">
            <a:avLst/>
          </a:prstGeom>
          <a:solidFill>
            <a:srgbClr val="E46B77"/>
          </a:solidFill>
          <a:ln w="15875">
            <a:solidFill>
              <a:srgbClr val="E46B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Patient/system context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AEC4D104-80A0-4E89-B701-A59E668AC983}"/>
              </a:ext>
            </a:extLst>
          </p:cNvPr>
          <p:cNvSpPr txBox="1"/>
          <p:nvPr/>
        </p:nvSpPr>
        <p:spPr>
          <a:xfrm>
            <a:off x="1220301" y="2878851"/>
            <a:ext cx="9189717" cy="1958485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700">
                <a:solidFill>
                  <a:srgbClr val="2D2D2D"/>
                </a:solidFill>
                <a:latin typeface="Aptos"/>
              </a:defRPr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Use the algorithm alongside guidelines, clinical judgement and shared decision-making.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700">
                <a:solidFill>
                  <a:srgbClr val="2D2D2D"/>
                </a:solidFill>
                <a:latin typeface="Aptos"/>
              </a:defRPr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Balance expected efficacy with safety, contraindications, tolerability, access, cost and patient 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references.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700">
                <a:solidFill>
                  <a:srgbClr val="2D2D2D"/>
                </a:solidFill>
                <a:latin typeface="Aptos"/>
              </a:defRPr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update reinforces the message: choose OMMs according to the person’s complication profile and treatment goals - not weight loss alone.</a:t>
            </a: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13DAC563-F375-441E-A078-BABF07F8271B}"/>
              </a:ext>
            </a:extLst>
          </p:cNvPr>
          <p:cNvSpPr/>
          <p:nvPr/>
        </p:nvSpPr>
        <p:spPr>
          <a:xfrm>
            <a:off x="1220299" y="5007785"/>
            <a:ext cx="9189717" cy="756383"/>
          </a:xfrm>
          <a:prstGeom prst="roundRect">
            <a:avLst/>
          </a:prstGeom>
          <a:solidFill>
            <a:srgbClr val="294A96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54864" rIns="73152" bIns="5486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algorithm is an evidence- and expert-informed guide to individualised care, not a mandated sequence or substitute for clinical judgement.</a:t>
            </a: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9DB50A3A-2A8A-40A4-8F08-3AD49B6B23FC}"/>
              </a:ext>
            </a:extLst>
          </p:cNvPr>
          <p:cNvSpPr txBox="1"/>
          <p:nvPr/>
        </p:nvSpPr>
        <p:spPr>
          <a:xfrm>
            <a:off x="1220304" y="1906865"/>
            <a:ext cx="2971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294A9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What outcome matters most?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294A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51F1DC22-EBE7-41EF-A160-D5ADCE58CA33}"/>
              </a:ext>
            </a:extLst>
          </p:cNvPr>
          <p:cNvSpPr/>
          <p:nvPr/>
        </p:nvSpPr>
        <p:spPr>
          <a:xfrm>
            <a:off x="4329263" y="1796813"/>
            <a:ext cx="2971800" cy="866436"/>
          </a:xfrm>
          <a:prstGeom prst="rect">
            <a:avLst/>
          </a:prstGeom>
          <a:solidFill>
            <a:srgbClr val="E8FBF8"/>
          </a:solidFill>
          <a:ln w="15875">
            <a:solidFill>
              <a:srgbClr val="6DAC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3B29D1-282E-40C5-A09C-26CE90343296}"/>
              </a:ext>
            </a:extLst>
          </p:cNvPr>
          <p:cNvSpPr txBox="1"/>
          <p:nvPr/>
        </p:nvSpPr>
        <p:spPr>
          <a:xfrm>
            <a:off x="4329258" y="1835778"/>
            <a:ext cx="29718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6DAC9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How strong is the signal?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6DAC9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CE261E12-2167-40A5-AA7C-DB0D2435ED45}"/>
              </a:ext>
            </a:extLst>
          </p:cNvPr>
          <p:cNvSpPr txBox="1"/>
          <p:nvPr/>
        </p:nvSpPr>
        <p:spPr>
          <a:xfrm>
            <a:off x="7438221" y="2051247"/>
            <a:ext cx="2971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E46B7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What is feasible?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E46B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CasellaDiTesto 171">
            <a:extLst>
              <a:ext uri="{FF2B5EF4-FFF2-40B4-BE49-F238E27FC236}">
                <a16:creationId xmlns:a16="http://schemas.microsoft.com/office/drawing/2014/main" id="{7F661B69-4254-48E7-8BF9-4B8220562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57" y="6114621"/>
            <a:ext cx="37780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Ciudin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et al.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2026;32:1962-1966.</a:t>
            </a:r>
          </a:p>
        </p:txBody>
      </p:sp>
    </p:spTree>
    <p:extLst>
      <p:ext uri="{BB962C8B-B14F-4D97-AF65-F5344CB8AC3E}">
        <p14:creationId xmlns:p14="http://schemas.microsoft.com/office/powerpoint/2010/main" val="1861992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BD452E-750D-77CF-783C-319B285E7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6" y="585261"/>
            <a:ext cx="10515600" cy="841156"/>
          </a:xfrm>
        </p:spPr>
        <p:txBody>
          <a:bodyPr>
            <a:normAutofit/>
          </a:bodyPr>
          <a:lstStyle/>
          <a:p>
            <a:r>
              <a:rPr lang="en-GB" sz="2500" b="1" dirty="0">
                <a:solidFill>
                  <a:srgbClr val="002060"/>
                </a:solidFill>
                <a:latin typeface="Aptos"/>
              </a:rPr>
              <a:t>Other Pharmacologic Algorithms: ADA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A33AE33-5DA5-44A0-9F13-A08A55D1D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601" y="5964962"/>
            <a:ext cx="91767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Monotype Sorts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50000"/>
              <a:buFont typeface="Monotype Sorts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Monotype Sorts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Monotype Sorts" charset="2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+mn-cs"/>
              </a:rPr>
              <a:t>ADA Professional Practice Committee for Obesity. BMJ Open Diabetes Res Care 2026;13(Suppl1):e005729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3597C78-9A2C-4230-9C05-40EBDA491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78" y="1671670"/>
            <a:ext cx="8530966" cy="314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52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EA33AE33-5DA5-44A0-9F13-A08A55D1D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28" y="6118849"/>
            <a:ext cx="91767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75000"/>
              <a:buFont typeface="Monotype Sorts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50000"/>
              <a:buFont typeface="Monotype Sorts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Monotype Sorts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Monotype Sorts" charset="2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+mn-cs"/>
              </a:rPr>
              <a:t>ADA Professional Practice Committee for Obesity. BMJ Open Diabetes Res Care 2026;13(Suppl1):e005729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FD1A51C-89C5-4936-A299-51AA22D13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831" y="1508998"/>
            <a:ext cx="7109138" cy="4082375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AD7037DD-31DB-4D75-84E7-5C713FAB5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6" y="585261"/>
            <a:ext cx="10515600" cy="841156"/>
          </a:xfrm>
        </p:spPr>
        <p:txBody>
          <a:bodyPr>
            <a:normAutofit/>
          </a:bodyPr>
          <a:lstStyle/>
          <a:p>
            <a:r>
              <a:rPr lang="en-GB" sz="2500" b="1" dirty="0">
                <a:solidFill>
                  <a:srgbClr val="002060"/>
                </a:solidFill>
                <a:latin typeface="Aptos"/>
              </a:rPr>
              <a:t>Other Pharmacologic Algorithms: ADA</a:t>
            </a:r>
          </a:p>
        </p:txBody>
      </p:sp>
    </p:spTree>
    <p:extLst>
      <p:ext uri="{BB962C8B-B14F-4D97-AF65-F5344CB8AC3E}">
        <p14:creationId xmlns:p14="http://schemas.microsoft.com/office/powerpoint/2010/main" val="3597607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!!R">
            <a:extLst>
              <a:ext uri="{FF2B5EF4-FFF2-40B4-BE49-F238E27FC236}">
                <a16:creationId xmlns:a16="http://schemas.microsoft.com/office/drawing/2014/main" id="{6FC7036E-E39C-4347-8355-69155F62614D}"/>
              </a:ext>
            </a:extLst>
          </p:cNvPr>
          <p:cNvSpPr txBox="1">
            <a:spLocks/>
          </p:cNvSpPr>
          <p:nvPr/>
        </p:nvSpPr>
        <p:spPr>
          <a:xfrm>
            <a:off x="564243" y="6410013"/>
            <a:ext cx="10406153" cy="3522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marL="0" algn="ctr" defTabSz="457200" rtl="0" eaLnBrk="1" latinLnBrk="0" hangingPunct="1">
              <a:defRPr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Koufakis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 et al.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Obes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Rev. 2026;27:e70197. 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56D3F76-2A14-4F4C-8D19-8CA59D75A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43" y="397358"/>
            <a:ext cx="6129707" cy="116142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5FABCD6-39F6-413C-9B71-05D2E3B8C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548" y="1558783"/>
            <a:ext cx="745989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08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2247" y="1173817"/>
            <a:ext cx="4526280" cy="902607"/>
          </a:xfrm>
        </p:spPr>
        <p:txBody>
          <a:bodyPr>
            <a:normAutofit fontScale="90000"/>
          </a:bodyPr>
          <a:lstStyle/>
          <a:p>
            <a:r>
              <a:rPr lang="it-IT" dirty="0"/>
              <a:t>Grazie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A13083B-560F-42A7-BA0C-9EB039834090}"/>
              </a:ext>
            </a:extLst>
          </p:cNvPr>
          <p:cNvSpPr txBox="1"/>
          <p:nvPr/>
        </p:nvSpPr>
        <p:spPr>
          <a:xfrm>
            <a:off x="6798080" y="3447769"/>
            <a:ext cx="19976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luca.busetto@unipd.it</a:t>
            </a:r>
          </a:p>
        </p:txBody>
      </p:sp>
      <p:pic>
        <p:nvPicPr>
          <p:cNvPr id="5" name="Immagine 4" descr="Week Adjourned: 9.11.15 - Facebook, E-Cigarettes, RV ...">
            <a:extLst>
              <a:ext uri="{FF2B5EF4-FFF2-40B4-BE49-F238E27FC236}">
                <a16:creationId xmlns:a16="http://schemas.microsoft.com/office/drawing/2014/main" id="{EFCC4440-27D6-4E23-AEBE-593A903A23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62" y="3931172"/>
            <a:ext cx="342900" cy="342900"/>
          </a:xfrm>
          <a:prstGeom prst="rect">
            <a:avLst/>
          </a:prstGeom>
        </p:spPr>
      </p:pic>
      <p:pic>
        <p:nvPicPr>
          <p:cNvPr id="6" name="Immagine 5" descr="File:Electronic.mail.png - Wikimedia Commons">
            <a:extLst>
              <a:ext uri="{FF2B5EF4-FFF2-40B4-BE49-F238E27FC236}">
                <a16:creationId xmlns:a16="http://schemas.microsoft.com/office/drawing/2014/main" id="{7810C000-0D90-4C71-9CD1-9FA30D409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709" y="3416069"/>
            <a:ext cx="317540" cy="3404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CE75854-DE59-4C09-BE86-52A007811B97}"/>
              </a:ext>
            </a:extLst>
          </p:cNvPr>
          <p:cNvSpPr txBox="1"/>
          <p:nvPr/>
        </p:nvSpPr>
        <p:spPr>
          <a:xfrm>
            <a:off x="6848900" y="4012446"/>
            <a:ext cx="128112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Luca </a:t>
            </a:r>
            <a:r>
              <a:rPr kumimoji="0" lang="it-IT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Busetto</a:t>
            </a:r>
            <a:endParaRPr kumimoji="0" lang="it-IT" sz="1350" b="1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350" b="1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Immagine 7" descr="Team:Macquarie Australia - 2017.igem.org">
            <a:extLst>
              <a:ext uri="{FF2B5EF4-FFF2-40B4-BE49-F238E27FC236}">
                <a16:creationId xmlns:a16="http://schemas.microsoft.com/office/drawing/2014/main" id="{BB1CC7BD-B643-43E8-BBFC-1DFA566DC7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169" y="4469040"/>
            <a:ext cx="385763" cy="38576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BF1965F5-5D10-4D1B-B320-704691A40570}"/>
              </a:ext>
            </a:extLst>
          </p:cNvPr>
          <p:cNvSpPr txBox="1"/>
          <p:nvPr/>
        </p:nvSpPr>
        <p:spPr>
          <a:xfrm>
            <a:off x="6815263" y="4579665"/>
            <a:ext cx="14205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@</a:t>
            </a:r>
            <a:r>
              <a:rPr kumimoji="0" lang="it-IT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busetto_luca</a:t>
            </a:r>
            <a:endParaRPr kumimoji="0" lang="it-IT" sz="1350" b="1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350" b="1" i="0" u="none" strike="noStrike" kern="1200" cap="none" spc="0" normalizeH="0" baseline="0" noProof="0" dirty="0">
              <a:ln>
                <a:noFill/>
              </a:ln>
              <a:solidFill>
                <a:srgbClr val="2929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5574491-D5EE-4B6A-8D61-E4D048E80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3155" y="4460468"/>
            <a:ext cx="368046" cy="394335"/>
          </a:xfrm>
          <a:prstGeom prst="rect">
            <a:avLst/>
          </a:prstGeom>
        </p:spPr>
      </p:pic>
      <p:pic>
        <p:nvPicPr>
          <p:cNvPr id="11" name="Immagine 10" descr="My Experience in Writing a Research Plan">
            <a:extLst>
              <a:ext uri="{FF2B5EF4-FFF2-40B4-BE49-F238E27FC236}">
                <a16:creationId xmlns:a16="http://schemas.microsoft.com/office/drawing/2014/main" id="{C3C3680C-086E-432B-9399-7673DE161D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169" y="5041940"/>
            <a:ext cx="385763" cy="38404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665F981-7723-479C-A041-FDE8402113C3}"/>
              </a:ext>
            </a:extLst>
          </p:cNvPr>
          <p:cNvSpPr txBox="1"/>
          <p:nvPr/>
        </p:nvSpPr>
        <p:spPr>
          <a:xfrm>
            <a:off x="6817130" y="5087496"/>
            <a:ext cx="14446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luca.busetto.37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1_Chiaro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145</TotalTime>
  <Words>1029</Words>
  <Application>Microsoft Office PowerPoint</Application>
  <PresentationFormat>Widescreen</PresentationFormat>
  <Paragraphs>134</Paragraphs>
  <Slides>29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29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Helvetica Neue Medium</vt:lpstr>
      <vt:lpstr>Monotype Sorts</vt:lpstr>
      <vt:lpstr>Times New Roman</vt:lpstr>
      <vt:lpstr>Wingdings</vt:lpstr>
      <vt:lpstr>RetrospectVTI</vt:lpstr>
      <vt:lpstr>1_Chiaro</vt:lpstr>
      <vt:lpstr>FENOTIPIZZAZIONE COME GUIDA ALLA SCELTA DELLA TECNICA</vt:lpstr>
      <vt:lpstr>Presentazione standard di PowerPoint</vt:lpstr>
      <vt:lpstr>Luca Busetto - Disclosures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Targets in Obesity Management</vt:lpstr>
      <vt:lpstr>Targets in Obesity Management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Other Pharmacologic Algorithms: ADA</vt:lpstr>
      <vt:lpstr>Other Pharmacologic Algorithms: ADA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luca.busetto</cp:lastModifiedBy>
  <cp:revision>24</cp:revision>
  <dcterms:created xsi:type="dcterms:W3CDTF">2022-02-27T17:36:31Z</dcterms:created>
  <dcterms:modified xsi:type="dcterms:W3CDTF">2026-09-18T05:18:24Z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